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2" r:id="rId12"/>
  </p:sldIdLst>
  <p:sldSz cx="18288000" cy="10287000"/>
  <p:notesSz cx="6858000" cy="9144000"/>
  <p:embeddedFontLst>
    <p:embeddedFont>
      <p:font typeface="Libre Franklin" pitchFamily="2" charset="0"/>
      <p:regular r:id="rId14"/>
      <p:bold r:id="rId15"/>
      <p:italic r:id="rId16"/>
      <p:boldItalic r:id="rId17"/>
    </p:embeddedFont>
    <p:embeddedFont>
      <p:font typeface="Libre Franklin Bold" charset="0"/>
      <p:bold r:id="rId18"/>
    </p:embeddedFont>
  </p:embeddedFontLst>
  <p:defaultTextStyle>
    <a:defPPr>
      <a:defRPr lang="en-US"/>
    </a:defPPr>
    <a:lvl1pPr marL="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D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21"/>
  </p:normalViewPr>
  <p:slideViewPr>
    <p:cSldViewPr>
      <p:cViewPr varScale="1">
        <p:scale>
          <a:sx n="69" d="100"/>
          <a:sy n="69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10648F2-6B0B-641D-3C97-EA4637A7E68A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9513396-29BE-297E-6B9A-42C9513FEE01}" type="slidenum">
              <a:rPr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79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9513396-29BE-297E-6B9A-42C9513FEE01}" type="slidenum">
              <a:rPr/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94B05D6-F335-CFC5-711C-5CC2DF3EF56A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C14658F-B9C8-CD34-75BB-95ED1896679C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7FF5F93-1781-A503-F4B5-979C74F17947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16A2433-9DD0-790D-7F9E-D12D405A1189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200BE63-CB43-5CBC-C20C-F0B223C8264D}" type="slidenum">
              <a:rPr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1740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200BE63-CB43-5CBC-C20C-F0B223C8264D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7FF5F93-1781-A503-F4B5-979C74F17947}" type="slidenum">
              <a:r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9253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16A2433-9DD0-790D-7F9E-D12D405A1189}" type="slidenum">
              <a:rPr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9034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9723606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249590699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1805843343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108155973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9788228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719498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869040807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322539449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57735759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8036698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88746253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1451373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46249623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52995219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66211812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041660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691922752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76225407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817042096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29612782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6297399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38816936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209779377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15957523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3668716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847766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012626169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2134755488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182726463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1615860574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2249655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2977998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10402993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293439092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029243131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150594196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1272057861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904542466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36653135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596323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737737146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83385402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00829536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9283906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1415760362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7213408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8632247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143677524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832197758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31707419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42877387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74340134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5472629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096229248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87785338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966596924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207745931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824585216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3790541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1993038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34216538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4/22/2026</a:t>
            </a:fld>
            <a:endParaRPr lang="en-US"/>
          </a:p>
        </p:txBody>
      </p:sp>
      <p:sp>
        <p:nvSpPr>
          <p:cNvPr id="1084391404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8126384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 lang="en-US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urzlinks.de/nextstep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b.bayern.de/schularten/realschule/faecher/englisch/nextstep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urzlinks.de/nextstep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kurzlinks.de/nextstep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kurzlinks.de/nextstep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6D9F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9252526" name="Freeform 2"/>
          <p:cNvSpPr/>
          <p:nvPr/>
        </p:nvSpPr>
        <p:spPr bwMode="auto">
          <a:xfrm>
            <a:off x="1092824" y="528648"/>
            <a:ext cx="16166476" cy="6995675"/>
          </a:xfrm>
          <a:custGeom>
            <a:avLst/>
            <a:gdLst/>
            <a:ahLst/>
            <a:cxnLst/>
            <a:rect l="l" t="t" r="r" b="b"/>
            <a:pathLst>
              <a:path w="16166476" h="6995675" extrusionOk="0">
                <a:moveTo>
                  <a:pt x="0" y="0"/>
                </a:moveTo>
                <a:lnTo>
                  <a:pt x="16166476" y="0"/>
                </a:lnTo>
                <a:lnTo>
                  <a:pt x="16166476" y="6995675"/>
                </a:lnTo>
                <a:lnTo>
                  <a:pt x="0" y="69956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29436719" name="Freeform 3"/>
          <p:cNvSpPr/>
          <p:nvPr/>
        </p:nvSpPr>
        <p:spPr bwMode="auto">
          <a:xfrm>
            <a:off x="-162962" y="-53087"/>
            <a:ext cx="18678048" cy="10393173"/>
          </a:xfrm>
          <a:custGeom>
            <a:avLst/>
            <a:gdLst/>
            <a:ahLst/>
            <a:cxnLst/>
            <a:rect l="l" t="t" r="r" b="b"/>
            <a:pathLst>
              <a:path w="18678048" h="10393173" extrusionOk="0">
                <a:moveTo>
                  <a:pt x="0" y="0"/>
                </a:moveTo>
                <a:lnTo>
                  <a:pt x="18678048" y="0"/>
                </a:lnTo>
                <a:lnTo>
                  <a:pt x="18678048" y="10393174"/>
                </a:lnTo>
                <a:lnTo>
                  <a:pt x="0" y="10393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3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1240959095" name="Group 4"/>
          <p:cNvGrpSpPr/>
          <p:nvPr/>
        </p:nvGrpSpPr>
        <p:grpSpPr bwMode="auto">
          <a:xfrm>
            <a:off x="-162962" y="5143498"/>
            <a:ext cx="19206978" cy="4495801"/>
            <a:chOff x="0" y="0"/>
            <a:chExt cx="5058628" cy="1048598"/>
          </a:xfrm>
        </p:grpSpPr>
        <p:sp>
          <p:nvSpPr>
            <p:cNvPr id="5" name="Freeform 5"/>
            <p:cNvSpPr/>
            <p:nvPr/>
          </p:nvSpPr>
          <p:spPr bwMode="auto">
            <a:xfrm>
              <a:off x="0" y="0"/>
              <a:ext cx="5058628" cy="1048598"/>
            </a:xfrm>
            <a:custGeom>
              <a:avLst/>
              <a:gdLst/>
              <a:ahLst/>
              <a:cxnLst/>
              <a:rect l="l" t="t" r="r" b="b"/>
              <a:pathLst>
                <a:path w="5058628" h="1048598" extrusionOk="0">
                  <a:moveTo>
                    <a:pt x="0" y="0"/>
                  </a:moveTo>
                  <a:lnTo>
                    <a:pt x="5058628" y="0"/>
                  </a:lnTo>
                  <a:lnTo>
                    <a:pt x="5058628" y="1048598"/>
                  </a:lnTo>
                  <a:lnTo>
                    <a:pt x="0" y="1048598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TextBox 6"/>
            <p:cNvSpPr txBox="1"/>
            <p:nvPr/>
          </p:nvSpPr>
          <p:spPr bwMode="auto">
            <a:xfrm>
              <a:off x="0" y="-38100"/>
              <a:ext cx="5058628" cy="108669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33496372" name="AutoShape 7"/>
          <p:cNvSpPr/>
          <p:nvPr/>
        </p:nvSpPr>
        <p:spPr bwMode="auto">
          <a:xfrm>
            <a:off x="-3124200" y="6540194"/>
            <a:ext cx="4032985" cy="0"/>
          </a:xfrm>
          <a:prstGeom prst="line">
            <a:avLst/>
          </a:prstGeom>
          <a:ln w="28575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335863411" name="TextBox 8"/>
          <p:cNvSpPr txBox="1"/>
          <p:nvPr/>
        </p:nvSpPr>
        <p:spPr bwMode="auto">
          <a:xfrm>
            <a:off x="1028700" y="6832611"/>
            <a:ext cx="17030700" cy="3483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9205"/>
              </a:lnSpc>
              <a:defRPr/>
            </a:pP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NextStep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–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Praktikum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in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einem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internationalen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Unternehmen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vor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Ort</a:t>
            </a:r>
          </a:p>
          <a:p>
            <a:pPr algn="l">
              <a:lnSpc>
                <a:spcPts val="9205"/>
              </a:lnSpc>
              <a:defRPr/>
            </a:pPr>
            <a:endParaRPr lang="en-US" sz="7650" b="1" spc="-153" dirty="0">
              <a:solidFill>
                <a:srgbClr val="FFFFFF"/>
              </a:solidFill>
              <a:latin typeface="Libre Franklin Bold"/>
              <a:ea typeface="Libre Franklin Bold"/>
              <a:cs typeface="Libre Franklin Bold"/>
            </a:endParaRPr>
          </a:p>
        </p:txBody>
      </p:sp>
      <p:sp>
        <p:nvSpPr>
          <p:cNvPr id="609457657" name="TextBox 9"/>
          <p:cNvSpPr txBox="1"/>
          <p:nvPr/>
        </p:nvSpPr>
        <p:spPr bwMode="auto">
          <a:xfrm>
            <a:off x="1028700" y="6359219"/>
            <a:ext cx="13652861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  <a:spcBef>
                <a:spcPts val="0"/>
              </a:spcBef>
              <a:defRPr/>
            </a:pPr>
            <a:r>
              <a:rPr lang="en-US" sz="2400" b="1" spc="652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PILOTPROJEKT FÜR DIE BAYERISCHEN REALSCHULEN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8085398" name="Freeform 2"/>
          <p:cNvSpPr/>
          <p:nvPr/>
        </p:nvSpPr>
        <p:spPr bwMode="auto">
          <a:xfrm>
            <a:off x="1092824" y="528648"/>
            <a:ext cx="16166476" cy="6995675"/>
          </a:xfrm>
          <a:custGeom>
            <a:avLst/>
            <a:gdLst/>
            <a:ahLst/>
            <a:cxnLst/>
            <a:rect l="l" t="t" r="r" b="b"/>
            <a:pathLst>
              <a:path w="16166476" h="6995675" extrusionOk="0">
                <a:moveTo>
                  <a:pt x="0" y="0"/>
                </a:moveTo>
                <a:lnTo>
                  <a:pt x="16166476" y="0"/>
                </a:lnTo>
                <a:lnTo>
                  <a:pt x="16166476" y="6995675"/>
                </a:lnTo>
                <a:lnTo>
                  <a:pt x="0" y="69956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14736874" name="Freeform 3"/>
          <p:cNvSpPr/>
          <p:nvPr/>
        </p:nvSpPr>
        <p:spPr bwMode="auto">
          <a:xfrm>
            <a:off x="-162962" y="-53087"/>
            <a:ext cx="18678048" cy="10393173"/>
          </a:xfrm>
          <a:custGeom>
            <a:avLst/>
            <a:gdLst/>
            <a:ahLst/>
            <a:cxnLst/>
            <a:rect l="l" t="t" r="r" b="b"/>
            <a:pathLst>
              <a:path w="18678048" h="10393173" extrusionOk="0">
                <a:moveTo>
                  <a:pt x="0" y="0"/>
                </a:moveTo>
                <a:lnTo>
                  <a:pt x="18678048" y="0"/>
                </a:lnTo>
                <a:lnTo>
                  <a:pt x="18678048" y="10393174"/>
                </a:lnTo>
                <a:lnTo>
                  <a:pt x="0" y="10393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3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643810840" name="Group 4"/>
          <p:cNvGrpSpPr/>
          <p:nvPr/>
        </p:nvGrpSpPr>
        <p:grpSpPr bwMode="auto">
          <a:xfrm>
            <a:off x="-691892" y="5728327"/>
            <a:ext cx="19206978" cy="3981394"/>
            <a:chOff x="0" y="0"/>
            <a:chExt cx="5058628" cy="1048598"/>
          </a:xfrm>
        </p:grpSpPr>
        <p:sp>
          <p:nvSpPr>
            <p:cNvPr id="5" name="Freeform 5"/>
            <p:cNvSpPr/>
            <p:nvPr/>
          </p:nvSpPr>
          <p:spPr bwMode="auto">
            <a:xfrm>
              <a:off x="0" y="0"/>
              <a:ext cx="5058628" cy="1048598"/>
            </a:xfrm>
            <a:custGeom>
              <a:avLst/>
              <a:gdLst/>
              <a:ahLst/>
              <a:cxnLst/>
              <a:rect l="l" t="t" r="r" b="b"/>
              <a:pathLst>
                <a:path w="5058628" h="1048598" extrusionOk="0">
                  <a:moveTo>
                    <a:pt x="0" y="0"/>
                  </a:moveTo>
                  <a:lnTo>
                    <a:pt x="5058628" y="0"/>
                  </a:lnTo>
                  <a:lnTo>
                    <a:pt x="5058628" y="1048598"/>
                  </a:lnTo>
                  <a:lnTo>
                    <a:pt x="0" y="1048598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6" name="TextBox 6"/>
            <p:cNvSpPr txBox="1"/>
            <p:nvPr/>
          </p:nvSpPr>
          <p:spPr bwMode="auto">
            <a:xfrm>
              <a:off x="0" y="-38100"/>
              <a:ext cx="5058628" cy="108669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306479506" name="AutoShape 7"/>
          <p:cNvSpPr/>
          <p:nvPr/>
        </p:nvSpPr>
        <p:spPr bwMode="auto">
          <a:xfrm>
            <a:off x="-3227211" y="6540194"/>
            <a:ext cx="4032985" cy="0"/>
          </a:xfrm>
          <a:prstGeom prst="line">
            <a:avLst/>
          </a:prstGeom>
          <a:ln w="28575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61125983" name="TextBox 8"/>
          <p:cNvSpPr txBox="1"/>
          <p:nvPr/>
        </p:nvSpPr>
        <p:spPr bwMode="auto">
          <a:xfrm>
            <a:off x="994581" y="7352061"/>
            <a:ext cx="13972038" cy="1139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05"/>
              </a:lnSpc>
              <a:defRPr/>
            </a:pP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</a:rPr>
              <a:t>Kontakt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</a:rPr>
              <a:t>: </a:t>
            </a:r>
            <a:endParaRPr dirty="0"/>
          </a:p>
        </p:txBody>
      </p:sp>
      <p:sp>
        <p:nvSpPr>
          <p:cNvPr id="1915813259" name="TextBox 9"/>
          <p:cNvSpPr txBox="1"/>
          <p:nvPr/>
        </p:nvSpPr>
        <p:spPr bwMode="auto">
          <a:xfrm>
            <a:off x="1028700" y="6359219"/>
            <a:ext cx="15406216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  <a:spcBef>
                <a:spcPts val="0"/>
              </a:spcBef>
              <a:defRPr/>
            </a:pPr>
            <a:r>
              <a:rPr lang="en-US" sz="2400" b="1" spc="652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NEXTSTEP - PRAKTIKA IN INTERNATIONALEN UNTERNEHMEN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6252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8085398" name="Freeform 2"/>
          <p:cNvSpPr/>
          <p:nvPr/>
        </p:nvSpPr>
        <p:spPr bwMode="auto">
          <a:xfrm>
            <a:off x="1092824" y="528648"/>
            <a:ext cx="16166476" cy="6995675"/>
          </a:xfrm>
          <a:custGeom>
            <a:avLst/>
            <a:gdLst/>
            <a:ahLst/>
            <a:cxnLst/>
            <a:rect l="l" t="t" r="r" b="b"/>
            <a:pathLst>
              <a:path w="16166476" h="6995675" extrusionOk="0">
                <a:moveTo>
                  <a:pt x="0" y="0"/>
                </a:moveTo>
                <a:lnTo>
                  <a:pt x="16166476" y="0"/>
                </a:lnTo>
                <a:lnTo>
                  <a:pt x="16166476" y="6995675"/>
                </a:lnTo>
                <a:lnTo>
                  <a:pt x="0" y="69956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14736874" name="Freeform 3"/>
          <p:cNvSpPr/>
          <p:nvPr/>
        </p:nvSpPr>
        <p:spPr bwMode="auto">
          <a:xfrm>
            <a:off x="-162962" y="-53087"/>
            <a:ext cx="18678048" cy="10393173"/>
          </a:xfrm>
          <a:custGeom>
            <a:avLst/>
            <a:gdLst/>
            <a:ahLst/>
            <a:cxnLst/>
            <a:rect l="l" t="t" r="r" b="b"/>
            <a:pathLst>
              <a:path w="18678048" h="10393173" extrusionOk="0">
                <a:moveTo>
                  <a:pt x="0" y="0"/>
                </a:moveTo>
                <a:lnTo>
                  <a:pt x="18678048" y="0"/>
                </a:lnTo>
                <a:lnTo>
                  <a:pt x="18678048" y="10393174"/>
                </a:lnTo>
                <a:lnTo>
                  <a:pt x="0" y="10393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3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643810840" name="Group 4"/>
          <p:cNvGrpSpPr/>
          <p:nvPr/>
        </p:nvGrpSpPr>
        <p:grpSpPr bwMode="auto">
          <a:xfrm>
            <a:off x="-691892" y="5728327"/>
            <a:ext cx="19206978" cy="3981394"/>
            <a:chOff x="0" y="0"/>
            <a:chExt cx="5058628" cy="1048598"/>
          </a:xfrm>
        </p:grpSpPr>
        <p:sp>
          <p:nvSpPr>
            <p:cNvPr id="5" name="Freeform 5"/>
            <p:cNvSpPr/>
            <p:nvPr/>
          </p:nvSpPr>
          <p:spPr bwMode="auto">
            <a:xfrm>
              <a:off x="0" y="0"/>
              <a:ext cx="5058628" cy="1048598"/>
            </a:xfrm>
            <a:custGeom>
              <a:avLst/>
              <a:gdLst/>
              <a:ahLst/>
              <a:cxnLst/>
              <a:rect l="l" t="t" r="r" b="b"/>
              <a:pathLst>
                <a:path w="5058628" h="1048598" extrusionOk="0">
                  <a:moveTo>
                    <a:pt x="0" y="0"/>
                  </a:moveTo>
                  <a:lnTo>
                    <a:pt x="5058628" y="0"/>
                  </a:lnTo>
                  <a:lnTo>
                    <a:pt x="5058628" y="1048598"/>
                  </a:lnTo>
                  <a:lnTo>
                    <a:pt x="0" y="1048598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6" name="TextBox 6"/>
            <p:cNvSpPr txBox="1"/>
            <p:nvPr/>
          </p:nvSpPr>
          <p:spPr bwMode="auto">
            <a:xfrm>
              <a:off x="0" y="-38100"/>
              <a:ext cx="5058628" cy="108669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306479506" name="AutoShape 7"/>
          <p:cNvSpPr/>
          <p:nvPr/>
        </p:nvSpPr>
        <p:spPr bwMode="auto">
          <a:xfrm>
            <a:off x="-3227211" y="6540194"/>
            <a:ext cx="4032985" cy="0"/>
          </a:xfrm>
          <a:prstGeom prst="line">
            <a:avLst/>
          </a:prstGeom>
          <a:ln w="285750" cap="flat">
            <a:solidFill>
              <a:schemeClr val="tx1">
                <a:lumMod val="75000"/>
                <a:lumOff val="25000"/>
              </a:schemeClr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61125983" name="TextBox 8"/>
          <p:cNvSpPr txBox="1"/>
          <p:nvPr/>
        </p:nvSpPr>
        <p:spPr bwMode="auto">
          <a:xfrm>
            <a:off x="994581" y="7352061"/>
            <a:ext cx="13972038" cy="1139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05"/>
              </a:lnSpc>
              <a:defRPr/>
            </a:pP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Viel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Freude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mit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7650" b="1" spc="-153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NextStep</a:t>
            </a:r>
            <a:r>
              <a:rPr lang="en-US" sz="7650" b="1" spc="-153" dirty="0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!</a:t>
            </a:r>
            <a:endParaRPr dirty="0"/>
          </a:p>
        </p:txBody>
      </p:sp>
      <p:sp>
        <p:nvSpPr>
          <p:cNvPr id="1915813259" name="TextBox 9"/>
          <p:cNvSpPr txBox="1"/>
          <p:nvPr/>
        </p:nvSpPr>
        <p:spPr bwMode="auto">
          <a:xfrm>
            <a:off x="1028700" y="6359219"/>
            <a:ext cx="15406216" cy="361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  <a:spcBef>
                <a:spcPts val="0"/>
              </a:spcBef>
              <a:defRPr/>
            </a:pPr>
            <a:r>
              <a:rPr lang="en-US" sz="2400" b="1" spc="652">
                <a:solidFill>
                  <a:schemeClr val="tx1">
                    <a:lumMod val="75000"/>
                    <a:lumOff val="25000"/>
                  </a:schemeClr>
                </a:solidFill>
                <a:latin typeface="Libre Franklin Bold"/>
                <a:ea typeface="Libre Franklin Bold"/>
                <a:cs typeface="Libre Franklin Bold"/>
              </a:rPr>
              <a:t>NEXTSTEP - PRAKTIKA IN INTERNATIONALEN UNTERNEHMEN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982023430" name="Group 2"/>
          <p:cNvGrpSpPr/>
          <p:nvPr/>
        </p:nvGrpSpPr>
        <p:grpSpPr bwMode="auto">
          <a:xfrm>
            <a:off x="-673477" y="531325"/>
            <a:ext cx="19215635" cy="994750"/>
            <a:chOff x="0" y="0"/>
            <a:chExt cx="5060908" cy="261992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261992"/>
            </a:xfrm>
            <a:custGeom>
              <a:avLst/>
              <a:gdLst/>
              <a:ahLst/>
              <a:cxnLst/>
              <a:rect l="l" t="t" r="r" b="b"/>
              <a:pathLst>
                <a:path w="5060908" h="261992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261992"/>
                  </a:lnTo>
                  <a:lnTo>
                    <a:pt x="0" y="261992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0009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1716280052" name="Group 5"/>
          <p:cNvGrpSpPr/>
          <p:nvPr/>
        </p:nvGrpSpPr>
        <p:grpSpPr bwMode="auto">
          <a:xfrm>
            <a:off x="-322690" y="1809803"/>
            <a:ext cx="8476090" cy="5437649"/>
            <a:chOff x="0" y="0"/>
            <a:chExt cx="2348749" cy="1432138"/>
          </a:xfrm>
        </p:grpSpPr>
        <p:sp>
          <p:nvSpPr>
            <p:cNvPr id="6" name="Freeform 6"/>
            <p:cNvSpPr/>
            <p:nvPr/>
          </p:nvSpPr>
          <p:spPr bwMode="auto">
            <a:xfrm>
              <a:off x="0" y="0"/>
              <a:ext cx="2348749" cy="1432138"/>
            </a:xfrm>
            <a:custGeom>
              <a:avLst/>
              <a:gdLst/>
              <a:ahLst/>
              <a:cxnLst/>
              <a:rect l="l" t="t" r="r" b="b"/>
              <a:pathLst>
                <a:path w="2348749" h="1432138" extrusionOk="0">
                  <a:moveTo>
                    <a:pt x="0" y="0"/>
                  </a:moveTo>
                  <a:lnTo>
                    <a:pt x="2348749" y="0"/>
                  </a:lnTo>
                  <a:lnTo>
                    <a:pt x="2348749" y="1432138"/>
                  </a:lnTo>
                  <a:lnTo>
                    <a:pt x="0" y="1432138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7" name="TextBox 7"/>
            <p:cNvSpPr txBox="1"/>
            <p:nvPr/>
          </p:nvSpPr>
          <p:spPr bwMode="auto">
            <a:xfrm>
              <a:off x="0" y="-38100"/>
              <a:ext cx="2348749" cy="1470238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332880295" name="AutoShape 8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720296940" name="TextBox 9"/>
          <p:cNvSpPr txBox="1"/>
          <p:nvPr/>
        </p:nvSpPr>
        <p:spPr bwMode="auto">
          <a:xfrm>
            <a:off x="457645" y="2346943"/>
            <a:ext cx="8097596" cy="4061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29"/>
              </a:lnSpc>
              <a:spcBef>
                <a:spcPts val="0"/>
              </a:spcBef>
              <a:defRPr/>
            </a:pP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Bayerische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Realschülerinnen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und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Realschüler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wenden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im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Rahmen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des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regulären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Betriebspraktikums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auch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ihre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Fremdsprachenkenntnisse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im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beruflichen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3800" b="1" spc="11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Kontext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an.</a:t>
            </a:r>
            <a:endParaRPr dirty="0"/>
          </a:p>
        </p:txBody>
      </p:sp>
      <p:sp>
        <p:nvSpPr>
          <p:cNvPr id="815999115" name="Freeform 10"/>
          <p:cNvSpPr/>
          <p:nvPr/>
        </p:nvSpPr>
        <p:spPr bwMode="auto">
          <a:xfrm>
            <a:off x="6719345" y="4618661"/>
            <a:ext cx="2740717" cy="5220414"/>
          </a:xfrm>
          <a:custGeom>
            <a:avLst/>
            <a:gdLst/>
            <a:ahLst/>
            <a:cxnLst/>
            <a:rect l="l" t="t" r="r" b="b"/>
            <a:pathLst>
              <a:path w="2740717" h="5220414" extrusionOk="0">
                <a:moveTo>
                  <a:pt x="0" y="0"/>
                </a:moveTo>
                <a:lnTo>
                  <a:pt x="2740717" y="0"/>
                </a:lnTo>
                <a:lnTo>
                  <a:pt x="2740717" y="5220414"/>
                </a:lnTo>
                <a:lnTo>
                  <a:pt x="0" y="52204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09003623" name="Freeform 11"/>
          <p:cNvSpPr/>
          <p:nvPr/>
        </p:nvSpPr>
        <p:spPr bwMode="auto">
          <a:xfrm>
            <a:off x="9612621" y="827375"/>
            <a:ext cx="8139119" cy="8689707"/>
          </a:xfrm>
          <a:custGeom>
            <a:avLst/>
            <a:gdLst/>
            <a:ahLst/>
            <a:cxnLst/>
            <a:rect l="l" t="t" r="r" b="b"/>
            <a:pathLst>
              <a:path w="8139119" h="8689707" extrusionOk="0">
                <a:moveTo>
                  <a:pt x="0" y="0"/>
                </a:moveTo>
                <a:lnTo>
                  <a:pt x="8139120" y="0"/>
                </a:lnTo>
                <a:lnTo>
                  <a:pt x="8139120" y="8689706"/>
                </a:lnTo>
                <a:lnTo>
                  <a:pt x="0" y="86897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08" t="-789" r="-2254" b="-34086"/>
            </a:stretch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56359990" name="Freeform 12"/>
          <p:cNvSpPr/>
          <p:nvPr/>
        </p:nvSpPr>
        <p:spPr bwMode="auto">
          <a:xfrm>
            <a:off x="2073024" y="6640691"/>
            <a:ext cx="3187100" cy="3021152"/>
          </a:xfrm>
          <a:custGeom>
            <a:avLst/>
            <a:gdLst/>
            <a:ahLst/>
            <a:cxnLst/>
            <a:rect l="l" t="t" r="r" b="b"/>
            <a:pathLst>
              <a:path w="3424904" h="3401010" extrusionOk="0">
                <a:moveTo>
                  <a:pt x="0" y="0"/>
                </a:moveTo>
                <a:lnTo>
                  <a:pt x="3424905" y="0"/>
                </a:lnTo>
                <a:lnTo>
                  <a:pt x="3424905" y="3401009"/>
                </a:lnTo>
                <a:lnTo>
                  <a:pt x="0" y="34010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2014222533" name="TextBox 13"/>
          <p:cNvSpPr txBox="1"/>
          <p:nvPr/>
        </p:nvSpPr>
        <p:spPr bwMode="auto">
          <a:xfrm>
            <a:off x="1829634" y="625157"/>
            <a:ext cx="6795081" cy="75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ZIELSETZUNG</a:t>
            </a:r>
            <a:endParaRPr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47CBF44-2DF2-BD3C-79B5-9413A422FF06}"/>
              </a:ext>
            </a:extLst>
          </p:cNvPr>
          <p:cNvSpPr txBox="1"/>
          <p:nvPr/>
        </p:nvSpPr>
        <p:spPr>
          <a:xfrm>
            <a:off x="2107660" y="9654409"/>
            <a:ext cx="2960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u="sng" dirty="0">
                <a:effectLst/>
                <a:hlinkClick r:id="rId6"/>
              </a:rPr>
              <a:t>https://kurzlinks.de/nextstep</a:t>
            </a:r>
            <a:endParaRPr lang="de-DE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23912873" name="Group 2"/>
          <p:cNvGrpSpPr/>
          <p:nvPr/>
        </p:nvGrpSpPr>
        <p:grpSpPr bwMode="auto">
          <a:xfrm>
            <a:off x="-673477" y="531325"/>
            <a:ext cx="19215635" cy="994750"/>
            <a:chOff x="0" y="0"/>
            <a:chExt cx="5060908" cy="261992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261992"/>
            </a:xfrm>
            <a:custGeom>
              <a:avLst/>
              <a:gdLst/>
              <a:ahLst/>
              <a:cxnLst/>
              <a:rect l="l" t="t" r="r" b="b"/>
              <a:pathLst>
                <a:path w="5060908" h="261992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261992"/>
                  </a:lnTo>
                  <a:lnTo>
                    <a:pt x="0" y="261992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0009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23356273" name="Group 5"/>
          <p:cNvGrpSpPr/>
          <p:nvPr/>
        </p:nvGrpSpPr>
        <p:grpSpPr bwMode="auto">
          <a:xfrm>
            <a:off x="642343" y="1927696"/>
            <a:ext cx="16954684" cy="7998049"/>
            <a:chOff x="0" y="0"/>
            <a:chExt cx="4465431" cy="2106482"/>
          </a:xfrm>
        </p:grpSpPr>
        <p:sp>
          <p:nvSpPr>
            <p:cNvPr id="6" name="Freeform 6"/>
            <p:cNvSpPr/>
            <p:nvPr/>
          </p:nvSpPr>
          <p:spPr bwMode="auto">
            <a:xfrm>
              <a:off x="0" y="0"/>
              <a:ext cx="4465431" cy="2106482"/>
            </a:xfrm>
            <a:custGeom>
              <a:avLst/>
              <a:gdLst/>
              <a:ahLst/>
              <a:cxnLst/>
              <a:rect l="l" t="t" r="r" b="b"/>
              <a:pathLst>
                <a:path w="4465431" h="2106482" extrusionOk="0">
                  <a:moveTo>
                    <a:pt x="0" y="0"/>
                  </a:moveTo>
                  <a:lnTo>
                    <a:pt x="4465431" y="0"/>
                  </a:lnTo>
                  <a:lnTo>
                    <a:pt x="4465431" y="2106482"/>
                  </a:lnTo>
                  <a:lnTo>
                    <a:pt x="0" y="2106482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7" name="TextBox 7"/>
            <p:cNvSpPr txBox="1"/>
            <p:nvPr/>
          </p:nvSpPr>
          <p:spPr bwMode="auto">
            <a:xfrm>
              <a:off x="0" y="-38100"/>
              <a:ext cx="4465431" cy="214458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315540804" name="AutoShape 8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398162926" name="TextBox 9"/>
          <p:cNvSpPr txBox="1"/>
          <p:nvPr/>
        </p:nvSpPr>
        <p:spPr bwMode="auto">
          <a:xfrm>
            <a:off x="1829634" y="625157"/>
            <a:ext cx="6795081" cy="75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ZIELSETZUNG</a:t>
            </a:r>
            <a:endParaRPr/>
          </a:p>
        </p:txBody>
      </p:sp>
      <p:pic>
        <p:nvPicPr>
          <p:cNvPr id="8" name="Grafik 7">
            <a:hlinkClick r:id="rId3"/>
            <a:extLst>
              <a:ext uri="{FF2B5EF4-FFF2-40B4-BE49-F238E27FC236}">
                <a16:creationId xmlns:a16="http://schemas.microsoft.com/office/drawing/2014/main" id="{6A78F38F-D27B-6AAE-644E-3FB2274B1B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2603190"/>
            <a:ext cx="3657600" cy="6502400"/>
          </a:xfrm>
          <a:prstGeom prst="rect">
            <a:avLst/>
          </a:prstGeom>
        </p:spPr>
      </p:pic>
      <p:sp>
        <p:nvSpPr>
          <p:cNvPr id="2" name="TextBox 9">
            <a:extLst>
              <a:ext uri="{FF2B5EF4-FFF2-40B4-BE49-F238E27FC236}">
                <a16:creationId xmlns:a16="http://schemas.microsoft.com/office/drawing/2014/main" id="{67EFE79D-7893-D70D-D8CD-0C7561FD4A43}"/>
              </a:ext>
            </a:extLst>
          </p:cNvPr>
          <p:cNvSpPr txBox="1"/>
          <p:nvPr/>
        </p:nvSpPr>
        <p:spPr bwMode="auto">
          <a:xfrm>
            <a:off x="1836561" y="2603190"/>
            <a:ext cx="5029201" cy="19955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329"/>
              </a:lnSpc>
              <a:spcBef>
                <a:spcPts val="0"/>
              </a:spcBef>
              <a:defRPr/>
            </a:pPr>
            <a:r>
              <a:rPr lang="en-US" sz="3800" b="1" spc="114" dirty="0" err="1">
                <a:solidFill>
                  <a:srgbClr val="363636"/>
                </a:solidFill>
                <a:latin typeface="Libre Franklin Bold"/>
              </a:rPr>
              <a:t>NextStep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</a:rPr>
              <a:t> – </a:t>
            </a:r>
            <a:br>
              <a:rPr lang="en-US" sz="3800" b="1" spc="114" dirty="0">
                <a:solidFill>
                  <a:srgbClr val="363636"/>
                </a:solidFill>
                <a:latin typeface="Libre Franklin Bold"/>
              </a:rPr>
            </a:br>
            <a:r>
              <a:rPr lang="en-US" sz="3800" b="1" spc="114" dirty="0" err="1">
                <a:solidFill>
                  <a:srgbClr val="363636"/>
                </a:solidFill>
                <a:latin typeface="Libre Franklin Bold"/>
              </a:rPr>
              <a:t>Schritte</a:t>
            </a:r>
            <a:r>
              <a:rPr lang="en-US" sz="3800" b="1" spc="114" dirty="0">
                <a:solidFill>
                  <a:srgbClr val="363636"/>
                </a:solidFill>
                <a:latin typeface="Libre Franklin Bold"/>
              </a:rPr>
              <a:t> in die </a:t>
            </a:r>
            <a:br>
              <a:rPr lang="en-US" sz="3800" b="1" spc="114" dirty="0">
                <a:solidFill>
                  <a:srgbClr val="363636"/>
                </a:solidFill>
                <a:latin typeface="Libre Franklin Bold"/>
              </a:rPr>
            </a:br>
            <a:r>
              <a:rPr lang="en-US" sz="3800" b="1" spc="114" dirty="0">
                <a:solidFill>
                  <a:srgbClr val="363636"/>
                </a:solidFill>
                <a:latin typeface="Libre Franklin Bold"/>
              </a:rPr>
              <a:t>Welt von morgen</a:t>
            </a:r>
            <a:endParaRPr dirty="0"/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4D002AF8-6F95-E6BC-7E37-F9E21C9EB35F}"/>
              </a:ext>
            </a:extLst>
          </p:cNvPr>
          <p:cNvSpPr txBox="1"/>
          <p:nvPr/>
        </p:nvSpPr>
        <p:spPr bwMode="auto">
          <a:xfrm>
            <a:off x="14478000" y="8469390"/>
            <a:ext cx="1752600" cy="6362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329"/>
              </a:lnSpc>
              <a:spcBef>
                <a:spcPts val="0"/>
              </a:spcBef>
              <a:defRPr/>
            </a:pPr>
            <a:r>
              <a:rPr lang="en-US" sz="3800" b="1" spc="114" dirty="0">
                <a:solidFill>
                  <a:srgbClr val="363636"/>
                </a:solidFill>
                <a:latin typeface="Libre Franklin Bold"/>
              </a:rPr>
              <a:t>Video</a:t>
            </a:r>
            <a:endParaRPr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05F23C5-1DC0-2887-C5BD-D6DDCB904E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6874" y="6438453"/>
            <a:ext cx="2692538" cy="2667137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9F3CA5F0-7C77-D03C-33F8-4DE8AE08BEE9}"/>
              </a:ext>
            </a:extLst>
          </p:cNvPr>
          <p:cNvSpPr txBox="1"/>
          <p:nvPr/>
        </p:nvSpPr>
        <p:spPr bwMode="auto">
          <a:xfrm>
            <a:off x="11449947" y="9105590"/>
            <a:ext cx="2960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u="sng" dirty="0">
                <a:effectLst/>
                <a:hlinkClick r:id="rId6"/>
              </a:rPr>
              <a:t>https://kurzlinks.de/nextstep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122236413" name="Group 2"/>
          <p:cNvGrpSpPr/>
          <p:nvPr/>
        </p:nvGrpSpPr>
        <p:grpSpPr bwMode="auto">
          <a:xfrm>
            <a:off x="-673477" y="531325"/>
            <a:ext cx="19215635" cy="994750"/>
            <a:chOff x="0" y="0"/>
            <a:chExt cx="5060908" cy="261992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261992"/>
            </a:xfrm>
            <a:custGeom>
              <a:avLst/>
              <a:gdLst/>
              <a:ahLst/>
              <a:cxnLst/>
              <a:rect l="l" t="t" r="r" b="b"/>
              <a:pathLst>
                <a:path w="5060908" h="261992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261992"/>
                  </a:lnTo>
                  <a:lnTo>
                    <a:pt x="0" y="261992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0009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203900996" name="Group 5"/>
          <p:cNvGrpSpPr/>
          <p:nvPr/>
        </p:nvGrpSpPr>
        <p:grpSpPr bwMode="auto">
          <a:xfrm>
            <a:off x="9751214" y="2124574"/>
            <a:ext cx="7698586" cy="7210732"/>
            <a:chOff x="0" y="0"/>
            <a:chExt cx="1959196" cy="1684591"/>
          </a:xfrm>
        </p:grpSpPr>
        <p:sp>
          <p:nvSpPr>
            <p:cNvPr id="6" name="Freeform 6"/>
            <p:cNvSpPr/>
            <p:nvPr/>
          </p:nvSpPr>
          <p:spPr bwMode="auto">
            <a:xfrm>
              <a:off x="0" y="0"/>
              <a:ext cx="1959196" cy="1684591"/>
            </a:xfrm>
            <a:custGeom>
              <a:avLst/>
              <a:gdLst/>
              <a:ahLst/>
              <a:cxnLst/>
              <a:rect l="l" t="t" r="r" b="b"/>
              <a:pathLst>
                <a:path w="1959196" h="1684591" extrusionOk="0">
                  <a:moveTo>
                    <a:pt x="0" y="0"/>
                  </a:moveTo>
                  <a:lnTo>
                    <a:pt x="1959196" y="0"/>
                  </a:lnTo>
                  <a:lnTo>
                    <a:pt x="1959196" y="1684591"/>
                  </a:lnTo>
                  <a:lnTo>
                    <a:pt x="0" y="1684591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7" name="TextBox 7"/>
            <p:cNvSpPr txBox="1"/>
            <p:nvPr/>
          </p:nvSpPr>
          <p:spPr bwMode="auto">
            <a:xfrm>
              <a:off x="0" y="-38100"/>
              <a:ext cx="1959196" cy="172269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601454515" name="AutoShape 8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41404329" name="Freeform 9"/>
          <p:cNvSpPr/>
          <p:nvPr/>
        </p:nvSpPr>
        <p:spPr bwMode="auto">
          <a:xfrm>
            <a:off x="15722386" y="8055314"/>
            <a:ext cx="1604709" cy="1602156"/>
          </a:xfrm>
          <a:custGeom>
            <a:avLst/>
            <a:gdLst/>
            <a:ahLst/>
            <a:cxnLst/>
            <a:rect l="l" t="t" r="r" b="b"/>
            <a:pathLst>
              <a:path w="1604709" h="1602156" extrusionOk="0">
                <a:moveTo>
                  <a:pt x="0" y="0"/>
                </a:moveTo>
                <a:lnTo>
                  <a:pt x="1604708" y="0"/>
                </a:lnTo>
                <a:lnTo>
                  <a:pt x="1604708" y="1602156"/>
                </a:lnTo>
                <a:lnTo>
                  <a:pt x="0" y="16021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59282067" name="Freeform 10"/>
          <p:cNvSpPr/>
          <p:nvPr/>
        </p:nvSpPr>
        <p:spPr bwMode="auto">
          <a:xfrm rot="468582">
            <a:off x="16125938" y="7377889"/>
            <a:ext cx="1713889" cy="1941168"/>
          </a:xfrm>
          <a:custGeom>
            <a:avLst/>
            <a:gdLst/>
            <a:ahLst/>
            <a:cxnLst/>
            <a:rect l="l" t="t" r="r" b="b"/>
            <a:pathLst>
              <a:path w="1713890" h="1941168" extrusionOk="0">
                <a:moveTo>
                  <a:pt x="0" y="0"/>
                </a:moveTo>
                <a:lnTo>
                  <a:pt x="1713890" y="0"/>
                </a:lnTo>
                <a:lnTo>
                  <a:pt x="1713890" y="1941169"/>
                </a:lnTo>
                <a:lnTo>
                  <a:pt x="0" y="19411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831286447" name="TextBox 12"/>
          <p:cNvSpPr txBox="1"/>
          <p:nvPr/>
        </p:nvSpPr>
        <p:spPr bwMode="auto">
          <a:xfrm>
            <a:off x="1829634" y="625157"/>
            <a:ext cx="9828966" cy="74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UMSETZUNG … für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Schulen</a:t>
            </a:r>
            <a:endParaRPr dirty="0"/>
          </a:p>
        </p:txBody>
      </p:sp>
      <p:sp>
        <p:nvSpPr>
          <p:cNvPr id="290024708" name="TextBox 13"/>
          <p:cNvSpPr txBox="1"/>
          <p:nvPr/>
        </p:nvSpPr>
        <p:spPr bwMode="auto">
          <a:xfrm>
            <a:off x="9721119" y="1737168"/>
            <a:ext cx="7452140" cy="7325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19"/>
              </a:lnSpc>
              <a:defRPr/>
            </a:pPr>
            <a:endParaRPr dirty="0"/>
          </a:p>
          <a:p>
            <a:pPr marL="743159" lvl="1" indent="-371579" algn="l">
              <a:lnSpc>
                <a:spcPts val="4819"/>
              </a:lnSpc>
              <a:buFont typeface="Arial"/>
              <a:buChar char="•"/>
              <a:defRPr/>
            </a:pP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Die Schule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legt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eine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Kontaktperson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für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Organisation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,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Fragen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und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Rückmeldung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fest </a:t>
            </a:r>
            <a:b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(z. B.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Praktikumskoordination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)</a:t>
            </a:r>
          </a:p>
          <a:p>
            <a:pPr marL="743159" lvl="1" indent="-371579" algn="l">
              <a:lnSpc>
                <a:spcPts val="4819"/>
              </a:lnSpc>
              <a:buFont typeface="Arial"/>
              <a:buChar char="•"/>
              <a:defRPr/>
            </a:pPr>
            <a:r>
              <a:rPr lang="de-DE" sz="2800" spc="103" dirty="0">
                <a:solidFill>
                  <a:srgbClr val="363636"/>
                </a:solidFill>
                <a:latin typeface="Libre Franklin Bold"/>
              </a:rPr>
              <a:t>Kontaktaufnahme mit inter-nationalen Unternehmen im </a:t>
            </a:r>
            <a:br>
              <a:rPr lang="de-DE" sz="2800" spc="103" dirty="0">
                <a:solidFill>
                  <a:srgbClr val="363636"/>
                </a:solidFill>
                <a:latin typeface="Libre Franklin Bold"/>
              </a:rPr>
            </a:br>
            <a:r>
              <a:rPr lang="de-DE" sz="2800" spc="103" dirty="0">
                <a:solidFill>
                  <a:srgbClr val="363636"/>
                </a:solidFill>
                <a:latin typeface="Libre Franklin Bold"/>
              </a:rPr>
              <a:t>Umkreis der Schule </a:t>
            </a:r>
          </a:p>
          <a:p>
            <a:pPr marL="743159" lvl="1" indent="-371579" algn="l">
              <a:lnSpc>
                <a:spcPts val="4819"/>
              </a:lnSpc>
              <a:buFont typeface="Arial"/>
              <a:buChar char="•"/>
              <a:defRPr/>
            </a:pP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NextStep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wird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im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Rahmen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der Information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zum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regulären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Betriebspraktikum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vorge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-</a:t>
            </a:r>
            <a:b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stellt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und </a:t>
            </a:r>
            <a:r>
              <a:rPr lang="en-US" sz="2800" spc="103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angeboten</a:t>
            </a:r>
            <a:r>
              <a:rPr lang="en-US" sz="2800" spc="103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endParaRPr sz="1400" dirty="0"/>
          </a:p>
        </p:txBody>
      </p:sp>
      <p:sp>
        <p:nvSpPr>
          <p:cNvPr id="1343310169" name="TextBox 14"/>
          <p:cNvSpPr txBox="1"/>
          <p:nvPr/>
        </p:nvSpPr>
        <p:spPr bwMode="auto">
          <a:xfrm>
            <a:off x="622341" y="7645093"/>
            <a:ext cx="8887586" cy="1693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9"/>
              </a:lnSpc>
              <a:spcBef>
                <a:spcPts val="0"/>
              </a:spcBef>
              <a:defRPr/>
            </a:pPr>
            <a:r>
              <a:rPr lang="de-DE" sz="2800" i="1" spc="95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NextStep</a:t>
            </a:r>
            <a:r>
              <a:rPr lang="de-DE" sz="2800" spc="95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steht im Schulprofil für Internationalität, Diversität und individuelle Förderung der Schülerinnen und Schüler </a:t>
            </a:r>
            <a:endParaRPr lang="de-DE" sz="1600" dirty="0"/>
          </a:p>
        </p:txBody>
      </p:sp>
      <p:pic>
        <p:nvPicPr>
          <p:cNvPr id="9" name="Grafik 8" descr="Ein Bild, das Gebäude, Metropole, Wolkenkratzer, Metropolregion enthält.&#10;&#10;KI-generierte Inhalte können fehlerhaft sein.">
            <a:extLst>
              <a:ext uri="{FF2B5EF4-FFF2-40B4-BE49-F238E27FC236}">
                <a16:creationId xmlns:a16="http://schemas.microsoft.com/office/drawing/2014/main" id="{2D90EFEA-75FF-C6AE-B9ED-C4A020C2DD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41" y="2124574"/>
            <a:ext cx="8750259" cy="49220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833785514" name="Group 15"/>
          <p:cNvGrpSpPr/>
          <p:nvPr/>
        </p:nvGrpSpPr>
        <p:grpSpPr bwMode="auto">
          <a:xfrm>
            <a:off x="1042889" y="6107044"/>
            <a:ext cx="6471926" cy="3112931"/>
            <a:chOff x="0" y="-38100"/>
            <a:chExt cx="1355270" cy="766299"/>
          </a:xfrm>
        </p:grpSpPr>
        <p:sp>
          <p:nvSpPr>
            <p:cNvPr id="16" name="Freeform 16"/>
            <p:cNvSpPr/>
            <p:nvPr/>
          </p:nvSpPr>
          <p:spPr bwMode="auto">
            <a:xfrm>
              <a:off x="0" y="0"/>
              <a:ext cx="1309874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7" name="TextBox 17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533359837" name="Group 2"/>
          <p:cNvGrpSpPr/>
          <p:nvPr/>
        </p:nvGrpSpPr>
        <p:grpSpPr bwMode="auto">
          <a:xfrm>
            <a:off x="-673477" y="337969"/>
            <a:ext cx="19215635" cy="1299865"/>
            <a:chOff x="0" y="0"/>
            <a:chExt cx="5060908" cy="342351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342351"/>
            </a:xfrm>
            <a:custGeom>
              <a:avLst/>
              <a:gdLst/>
              <a:ahLst/>
              <a:cxnLst/>
              <a:rect l="l" t="t" r="r" b="b"/>
              <a:pathLst>
                <a:path w="5060908" h="342351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342351"/>
                  </a:lnTo>
                  <a:lnTo>
                    <a:pt x="0" y="342351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8045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941310582" name="AutoShape 5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1566182319" name="Group 6"/>
          <p:cNvGrpSpPr/>
          <p:nvPr/>
        </p:nvGrpSpPr>
        <p:grpSpPr bwMode="auto">
          <a:xfrm>
            <a:off x="1042889" y="2154444"/>
            <a:ext cx="6471926" cy="3225092"/>
            <a:chOff x="0" y="0"/>
            <a:chExt cx="1355270" cy="728199"/>
          </a:xfrm>
        </p:grpSpPr>
        <p:sp>
          <p:nvSpPr>
            <p:cNvPr id="7" name="Freeform 7"/>
            <p:cNvSpPr/>
            <p:nvPr/>
          </p:nvSpPr>
          <p:spPr bwMode="auto">
            <a:xfrm>
              <a:off x="0" y="0"/>
              <a:ext cx="1355270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8" name="TextBox 8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262699780" name="Freeform 9"/>
          <p:cNvSpPr/>
          <p:nvPr/>
        </p:nvSpPr>
        <p:spPr bwMode="auto">
          <a:xfrm>
            <a:off x="442950" y="1996951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149630921" name="Group 10"/>
          <p:cNvGrpSpPr/>
          <p:nvPr/>
        </p:nvGrpSpPr>
        <p:grpSpPr bwMode="auto">
          <a:xfrm>
            <a:off x="11391187" y="2154444"/>
            <a:ext cx="5868112" cy="3219747"/>
            <a:chOff x="0" y="0"/>
            <a:chExt cx="1355270" cy="728199"/>
          </a:xfrm>
        </p:grpSpPr>
        <p:sp>
          <p:nvSpPr>
            <p:cNvPr id="11" name="Freeform 11"/>
            <p:cNvSpPr/>
            <p:nvPr/>
          </p:nvSpPr>
          <p:spPr bwMode="auto">
            <a:xfrm>
              <a:off x="0" y="0"/>
              <a:ext cx="1355270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2" name="TextBox 12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224789499" name="Freeform 14"/>
          <p:cNvSpPr/>
          <p:nvPr/>
        </p:nvSpPr>
        <p:spPr bwMode="auto">
          <a:xfrm>
            <a:off x="10641223" y="1883474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164578220" name="Freeform 19"/>
          <p:cNvSpPr/>
          <p:nvPr/>
        </p:nvSpPr>
        <p:spPr bwMode="auto">
          <a:xfrm>
            <a:off x="376614" y="5710384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653018595" name="Group 20"/>
          <p:cNvGrpSpPr/>
          <p:nvPr/>
        </p:nvGrpSpPr>
        <p:grpSpPr bwMode="auto">
          <a:xfrm>
            <a:off x="11430507" y="6104373"/>
            <a:ext cx="5829299" cy="3112930"/>
            <a:chOff x="0" y="0"/>
            <a:chExt cx="1355270" cy="728199"/>
          </a:xfrm>
        </p:grpSpPr>
        <p:sp>
          <p:nvSpPr>
            <p:cNvPr id="21" name="Freeform 21"/>
            <p:cNvSpPr/>
            <p:nvPr/>
          </p:nvSpPr>
          <p:spPr bwMode="auto">
            <a:xfrm>
              <a:off x="0" y="0"/>
              <a:ext cx="1355270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22" name="TextBox 22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942618521" name="Freeform 24"/>
          <p:cNvSpPr/>
          <p:nvPr/>
        </p:nvSpPr>
        <p:spPr bwMode="auto">
          <a:xfrm>
            <a:off x="10665141" y="5701544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329577727" name="Freeform 25"/>
          <p:cNvSpPr/>
          <p:nvPr/>
        </p:nvSpPr>
        <p:spPr bwMode="auto">
          <a:xfrm>
            <a:off x="7868012" y="4384416"/>
            <a:ext cx="2580346" cy="2651936"/>
          </a:xfrm>
          <a:custGeom>
            <a:avLst/>
            <a:gdLst/>
            <a:ahLst/>
            <a:cxnLst/>
            <a:rect l="l" t="t" r="r" b="b"/>
            <a:pathLst>
              <a:path w="3099529" h="3099529" extrusionOk="0">
                <a:moveTo>
                  <a:pt x="0" y="0"/>
                </a:moveTo>
                <a:lnTo>
                  <a:pt x="3099529" y="0"/>
                </a:lnTo>
                <a:lnTo>
                  <a:pt x="3099529" y="3099529"/>
                </a:lnTo>
                <a:lnTo>
                  <a:pt x="0" y="30995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03287107" name="TextBox 29"/>
          <p:cNvSpPr txBox="1"/>
          <p:nvPr/>
        </p:nvSpPr>
        <p:spPr bwMode="auto">
          <a:xfrm>
            <a:off x="1643230" y="606087"/>
            <a:ext cx="15243031" cy="743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 dirty="0">
                <a:solidFill>
                  <a:srgbClr val="363636"/>
                </a:solidFill>
                <a:latin typeface="Libre Franklin Bold"/>
              </a:rPr>
              <a:t>UMSETZUNG … für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</a:rPr>
              <a:t>Schulen</a:t>
            </a:r>
            <a:endParaRPr dirty="0"/>
          </a:p>
        </p:txBody>
      </p:sp>
      <p:sp>
        <p:nvSpPr>
          <p:cNvPr id="223996409" name="TextBox 30"/>
          <p:cNvSpPr txBox="1"/>
          <p:nvPr/>
        </p:nvSpPr>
        <p:spPr bwMode="auto">
          <a:xfrm>
            <a:off x="825671" y="1971935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1</a:t>
            </a:r>
            <a:endParaRPr dirty="0"/>
          </a:p>
        </p:txBody>
      </p:sp>
      <p:sp>
        <p:nvSpPr>
          <p:cNvPr id="839664905" name="TextBox 31"/>
          <p:cNvSpPr txBox="1"/>
          <p:nvPr/>
        </p:nvSpPr>
        <p:spPr bwMode="auto">
          <a:xfrm>
            <a:off x="1246746" y="2455287"/>
            <a:ext cx="6064212" cy="2554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Recherche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endParaRPr lang="en-US" sz="900" b="1" spc="104" dirty="0">
              <a:solidFill>
                <a:srgbClr val="363636"/>
              </a:solidFill>
              <a:latin typeface="Libre Franklin Bold"/>
              <a:ea typeface="Libre Franklin Bold"/>
              <a:cs typeface="Libre Franklin Bold"/>
            </a:endParaRPr>
          </a:p>
          <a:p>
            <a:pPr algn="ctr">
              <a:spcBef>
                <a:spcPts val="600"/>
              </a:spcBef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Internationale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Unternehmen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in </a:t>
            </a:r>
            <a:b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der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Umgebung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kontaktieren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b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&gt; alle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Anschreiben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und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Informationen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siehe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ISB-Website</a:t>
            </a:r>
            <a:endParaRPr sz="2800" dirty="0"/>
          </a:p>
        </p:txBody>
      </p:sp>
      <p:sp>
        <p:nvSpPr>
          <p:cNvPr id="892312856" name="TextBox 32"/>
          <p:cNvSpPr txBox="1"/>
          <p:nvPr/>
        </p:nvSpPr>
        <p:spPr bwMode="auto">
          <a:xfrm>
            <a:off x="781882" y="5682243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2</a:t>
            </a:r>
            <a:endParaRPr dirty="0"/>
          </a:p>
        </p:txBody>
      </p:sp>
      <p:sp>
        <p:nvSpPr>
          <p:cNvPr id="645090226" name="TextBox 33"/>
          <p:cNvSpPr txBox="1"/>
          <p:nvPr/>
        </p:nvSpPr>
        <p:spPr bwMode="auto">
          <a:xfrm>
            <a:off x="11090280" y="1913814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3</a:t>
            </a:r>
            <a:endParaRPr dirty="0"/>
          </a:p>
        </p:txBody>
      </p:sp>
      <p:sp>
        <p:nvSpPr>
          <p:cNvPr id="533232690" name="TextBox 34"/>
          <p:cNvSpPr txBox="1"/>
          <p:nvPr/>
        </p:nvSpPr>
        <p:spPr bwMode="auto">
          <a:xfrm>
            <a:off x="11030457" y="5619902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4</a:t>
            </a:r>
            <a:endParaRPr dirty="0"/>
          </a:p>
        </p:txBody>
      </p:sp>
      <p:sp>
        <p:nvSpPr>
          <p:cNvPr id="2" name="TextBox 31">
            <a:extLst>
              <a:ext uri="{FF2B5EF4-FFF2-40B4-BE49-F238E27FC236}">
                <a16:creationId xmlns:a16="http://schemas.microsoft.com/office/drawing/2014/main" id="{3480927E-C88D-319D-32AF-76235A90018F}"/>
              </a:ext>
            </a:extLst>
          </p:cNvPr>
          <p:cNvSpPr txBox="1"/>
          <p:nvPr/>
        </p:nvSpPr>
        <p:spPr bwMode="auto">
          <a:xfrm>
            <a:off x="11531974" y="2385436"/>
            <a:ext cx="5626366" cy="26622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Zusammenarbeit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endParaRPr lang="en-US" sz="1100" b="1" spc="104" dirty="0">
              <a:solidFill>
                <a:srgbClr val="363636"/>
              </a:solidFill>
              <a:latin typeface="Libre Franklin Bold"/>
              <a:ea typeface="Libre Franklin Bold"/>
              <a:cs typeface="Libre Franklin Bold"/>
            </a:endParaRPr>
          </a:p>
          <a:p>
            <a:pPr algn="ctr">
              <a:spcBef>
                <a:spcPts val="600"/>
              </a:spcBef>
              <a:defRPr/>
            </a:pPr>
            <a:r>
              <a:rPr lang="de-DE" sz="2800" dirty="0">
                <a:latin typeface="Libre Franklin" pitchFamily="2" charset="0"/>
              </a:rPr>
              <a:t>Unternehmen mit Konzept und Begleitmaterialien vertraut machen (Reflexionsbögen, Praktikumsaufgaben, Zertifikat) </a:t>
            </a:r>
            <a:endParaRPr sz="2800" dirty="0">
              <a:latin typeface="Libre Franklin" pitchFamily="2" charset="0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76ED8B11-3D2D-5F92-F0C9-E5B526FC9C9F}"/>
              </a:ext>
            </a:extLst>
          </p:cNvPr>
          <p:cNvSpPr txBox="1"/>
          <p:nvPr/>
        </p:nvSpPr>
        <p:spPr bwMode="auto">
          <a:xfrm>
            <a:off x="1168995" y="6335062"/>
            <a:ext cx="6029850" cy="2693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Info-</a:t>
            </a: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Veranstaltung</a:t>
            </a:r>
            <a: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und </a:t>
            </a: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Bewerbung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endParaRPr lang="en-US" sz="900" b="1" spc="104" dirty="0">
              <a:solidFill>
                <a:srgbClr val="363636"/>
              </a:solidFill>
              <a:latin typeface="Libre Franklin Bold"/>
              <a:ea typeface="Libre Franklin Bold"/>
              <a:cs typeface="Libre Franklin Bold"/>
            </a:endParaRPr>
          </a:p>
          <a:p>
            <a:pPr algn="ctr">
              <a:spcBef>
                <a:spcPts val="600"/>
              </a:spcBef>
              <a:defRPr/>
            </a:pPr>
            <a:r>
              <a:rPr lang="de-DE" sz="2800" i="1" dirty="0" err="1">
                <a:latin typeface="Libre Franklin" pitchFamily="2" charset="0"/>
              </a:rPr>
              <a:t>NextStep</a:t>
            </a:r>
            <a:r>
              <a:rPr lang="de-DE" sz="2800" dirty="0">
                <a:latin typeface="Libre Franklin" pitchFamily="2" charset="0"/>
              </a:rPr>
              <a:t>-Unternehmen an der Schule vorstellen &gt; die Bewerbung erfolgt eigenständig</a:t>
            </a:r>
            <a:endParaRPr sz="2800" dirty="0">
              <a:latin typeface="Libre Franklin" pitchFamily="2" charset="0"/>
            </a:endParaRPr>
          </a:p>
        </p:txBody>
      </p:sp>
      <p:sp>
        <p:nvSpPr>
          <p:cNvPr id="9" name="TextBox 31">
            <a:extLst>
              <a:ext uri="{FF2B5EF4-FFF2-40B4-BE49-F238E27FC236}">
                <a16:creationId xmlns:a16="http://schemas.microsoft.com/office/drawing/2014/main" id="{28FD003B-9053-CBB0-6C16-28C9FAAB7D34}"/>
              </a:ext>
            </a:extLst>
          </p:cNvPr>
          <p:cNvSpPr txBox="1"/>
          <p:nvPr/>
        </p:nvSpPr>
        <p:spPr bwMode="auto">
          <a:xfrm>
            <a:off x="11571015" y="6343841"/>
            <a:ext cx="5626366" cy="26622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Zertifikat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endParaRPr lang="en-US" sz="1000" b="1" spc="104" dirty="0">
              <a:solidFill>
                <a:srgbClr val="363636"/>
              </a:solidFill>
              <a:latin typeface="Libre Franklin Bold"/>
              <a:ea typeface="Libre Franklin Bold"/>
              <a:cs typeface="Libre Franklin Bold"/>
            </a:endParaRPr>
          </a:p>
          <a:p>
            <a:pPr algn="ctr">
              <a:spcBef>
                <a:spcPts val="600"/>
              </a:spcBef>
              <a:defRPr/>
            </a:pPr>
            <a:r>
              <a:rPr lang="de-DE" sz="2800" dirty="0">
                <a:latin typeface="Libre Franklin" pitchFamily="2" charset="0"/>
              </a:rPr>
              <a:t>nach erfolgreichem Abschluss von </a:t>
            </a:r>
            <a:r>
              <a:rPr lang="de-DE" sz="2800" i="1" dirty="0" err="1">
                <a:latin typeface="Libre Franklin" pitchFamily="2" charset="0"/>
              </a:rPr>
              <a:t>NextStep</a:t>
            </a:r>
            <a:r>
              <a:rPr lang="de-DE" sz="2800" dirty="0">
                <a:latin typeface="Libre Franklin" pitchFamily="2" charset="0"/>
              </a:rPr>
              <a:t> stellt das Unternehmen den Teil-nehmenden ein Zertifikat aus.</a:t>
            </a:r>
            <a:endParaRPr sz="2800" dirty="0">
              <a:latin typeface="Libre Franklin" pitchFamily="2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3B3F040-DF70-0AF0-3977-E700D9191144}"/>
              </a:ext>
            </a:extLst>
          </p:cNvPr>
          <p:cNvSpPr txBox="1"/>
          <p:nvPr/>
        </p:nvSpPr>
        <p:spPr bwMode="auto">
          <a:xfrm>
            <a:off x="7887527" y="7085332"/>
            <a:ext cx="29602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600" u="sng" dirty="0">
                <a:effectLst/>
                <a:hlinkClick r:id="rId5"/>
              </a:rPr>
              <a:t>https://kurzlinks.de/nextstep</a:t>
            </a:r>
            <a:endParaRPr lang="de-DE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55025568" name="Group 2"/>
          <p:cNvGrpSpPr/>
          <p:nvPr/>
        </p:nvGrpSpPr>
        <p:grpSpPr bwMode="auto">
          <a:xfrm>
            <a:off x="-673477" y="337969"/>
            <a:ext cx="19215635" cy="1299865"/>
            <a:chOff x="0" y="0"/>
            <a:chExt cx="5060908" cy="342351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342351"/>
            </a:xfrm>
            <a:custGeom>
              <a:avLst/>
              <a:gdLst/>
              <a:ahLst/>
              <a:cxnLst/>
              <a:rect l="l" t="t" r="r" b="b"/>
              <a:pathLst>
                <a:path w="5060908" h="342351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342351"/>
                  </a:lnTo>
                  <a:lnTo>
                    <a:pt x="0" y="342351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8045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048873343" name="AutoShape 5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201958598" name="Group 6"/>
          <p:cNvGrpSpPr/>
          <p:nvPr/>
        </p:nvGrpSpPr>
        <p:grpSpPr bwMode="auto">
          <a:xfrm>
            <a:off x="290377" y="2031491"/>
            <a:ext cx="8396423" cy="3398732"/>
            <a:chOff x="0" y="0"/>
            <a:chExt cx="2022060" cy="795055"/>
          </a:xfrm>
        </p:grpSpPr>
        <p:sp>
          <p:nvSpPr>
            <p:cNvPr id="7" name="Freeform 7"/>
            <p:cNvSpPr/>
            <p:nvPr/>
          </p:nvSpPr>
          <p:spPr bwMode="auto">
            <a:xfrm>
              <a:off x="0" y="0"/>
              <a:ext cx="2022060" cy="795055"/>
            </a:xfrm>
            <a:custGeom>
              <a:avLst/>
              <a:gdLst/>
              <a:ahLst/>
              <a:cxnLst/>
              <a:rect l="l" t="t" r="r" b="b"/>
              <a:pathLst>
                <a:path w="2022060" h="795056" extrusionOk="0">
                  <a:moveTo>
                    <a:pt x="0" y="0"/>
                  </a:moveTo>
                  <a:lnTo>
                    <a:pt x="2022060" y="0"/>
                  </a:lnTo>
                  <a:lnTo>
                    <a:pt x="2022060" y="795056"/>
                  </a:lnTo>
                  <a:lnTo>
                    <a:pt x="0" y="795056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8" name="TextBox 8"/>
            <p:cNvSpPr txBox="1"/>
            <p:nvPr/>
          </p:nvSpPr>
          <p:spPr bwMode="auto">
            <a:xfrm>
              <a:off x="0" y="-38100"/>
              <a:ext cx="2022060" cy="833156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1498157625" name="Group 9"/>
          <p:cNvGrpSpPr/>
          <p:nvPr/>
        </p:nvGrpSpPr>
        <p:grpSpPr bwMode="auto">
          <a:xfrm>
            <a:off x="8991600" y="2031491"/>
            <a:ext cx="8267701" cy="3401711"/>
            <a:chOff x="0" y="0"/>
            <a:chExt cx="1633841" cy="795753"/>
          </a:xfrm>
        </p:grpSpPr>
        <p:sp>
          <p:nvSpPr>
            <p:cNvPr id="10" name="Freeform 10"/>
            <p:cNvSpPr/>
            <p:nvPr/>
          </p:nvSpPr>
          <p:spPr bwMode="auto">
            <a:xfrm>
              <a:off x="0" y="0"/>
              <a:ext cx="1633841" cy="795753"/>
            </a:xfrm>
            <a:custGeom>
              <a:avLst/>
              <a:gdLst/>
              <a:ahLst/>
              <a:cxnLst/>
              <a:rect l="l" t="t" r="r" b="b"/>
              <a:pathLst>
                <a:path w="1633841" h="795753" extrusionOk="0">
                  <a:moveTo>
                    <a:pt x="0" y="0"/>
                  </a:moveTo>
                  <a:lnTo>
                    <a:pt x="1633841" y="0"/>
                  </a:lnTo>
                  <a:lnTo>
                    <a:pt x="1633841" y="795753"/>
                  </a:lnTo>
                  <a:lnTo>
                    <a:pt x="0" y="795753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1" name="TextBox 11"/>
            <p:cNvSpPr txBox="1"/>
            <p:nvPr/>
          </p:nvSpPr>
          <p:spPr bwMode="auto">
            <a:xfrm>
              <a:off x="0" y="-38100"/>
              <a:ext cx="1633841" cy="83385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848946861" name="TextBox 14"/>
          <p:cNvSpPr txBox="1"/>
          <p:nvPr/>
        </p:nvSpPr>
        <p:spPr bwMode="auto">
          <a:xfrm>
            <a:off x="1643230" y="606087"/>
            <a:ext cx="15243031" cy="75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BEGLEITMATERIALIEN für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Unternehmen</a:t>
            </a:r>
            <a:endParaRPr dirty="0"/>
          </a:p>
        </p:txBody>
      </p:sp>
      <p:sp>
        <p:nvSpPr>
          <p:cNvPr id="1310240551" name="TextBox 15"/>
          <p:cNvSpPr txBox="1"/>
          <p:nvPr/>
        </p:nvSpPr>
        <p:spPr bwMode="auto">
          <a:xfrm>
            <a:off x="411280" y="2406776"/>
            <a:ext cx="8275520" cy="2569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defRPr/>
            </a:pPr>
            <a: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Task Cards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endParaRPr spc="104" dirty="0">
              <a:solidFill>
                <a:srgbClr val="363636"/>
              </a:solidFill>
              <a:latin typeface="Libre Franklin" pitchFamily="2" charset="0"/>
            </a:endParaRPr>
          </a:p>
          <a:p>
            <a:pPr marL="752865" lvl="1" indent="-376433" algn="l">
              <a:buFont typeface="Arial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</a:rPr>
              <a:t>Angebot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</a:rPr>
              <a:t> an die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</a:rPr>
              <a:t>Unternehmen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</a:rPr>
              <a:t>,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</a:rPr>
              <a:t>editierbar</a:t>
            </a:r>
            <a:endParaRPr lang="en-US" sz="2800" spc="104" dirty="0">
              <a:solidFill>
                <a:srgbClr val="363636"/>
              </a:solidFill>
              <a:latin typeface="Libre Franklin" pitchFamily="2" charset="0"/>
            </a:endParaRPr>
          </a:p>
          <a:p>
            <a:pPr marL="752865" lvl="1" indent="-376433" algn="l">
              <a:buFont typeface="Arial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Aufgaben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werden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vor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Ort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ausgewählt</a:t>
            </a:r>
            <a:endParaRPr lang="en-US" sz="2800" spc="104" dirty="0">
              <a:solidFill>
                <a:srgbClr val="363636"/>
              </a:solidFill>
              <a:latin typeface="Libre Franklin" pitchFamily="2" charset="0"/>
              <a:ea typeface="Libre Franklin"/>
              <a:cs typeface="Libre Franklin"/>
            </a:endParaRPr>
          </a:p>
          <a:p>
            <a:pPr marL="752865" lvl="1" indent="-376433" algn="l">
              <a:buFont typeface="Arial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Schülerinnen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/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Schüler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bearbeiten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sie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</a:t>
            </a:r>
            <a:r>
              <a:rPr lang="en-US" sz="2800" b="1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während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 des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"/>
                <a:cs typeface="Libre Franklin"/>
              </a:rPr>
              <a:t>Praktikums</a:t>
            </a:r>
            <a:endParaRPr sz="2800" dirty="0">
              <a:latin typeface="Libre Franklin" pitchFamily="2" charset="0"/>
            </a:endParaRPr>
          </a:p>
        </p:txBody>
      </p:sp>
      <p:sp>
        <p:nvSpPr>
          <p:cNvPr id="1789202877" name="TextBox 17"/>
          <p:cNvSpPr txBox="1"/>
          <p:nvPr/>
        </p:nvSpPr>
        <p:spPr bwMode="auto">
          <a:xfrm>
            <a:off x="9278599" y="2166788"/>
            <a:ext cx="7759225" cy="30905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  <a:defRPr/>
            </a:pP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Präsentation</a:t>
            </a:r>
            <a:endParaRPr lang="en-US" b="1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US" spc="104" dirty="0">
              <a:solidFill>
                <a:srgbClr val="363636"/>
              </a:solidFill>
              <a:latin typeface="Libre Franklin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Schülerinnen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/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Schüler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erstellen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b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b="1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während</a:t>
            </a:r>
            <a:r>
              <a:rPr lang="en-US" sz="2800" b="1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b="1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oder</a:t>
            </a:r>
            <a:r>
              <a:rPr lang="en-US" sz="2800" b="1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b="1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nach</a:t>
            </a:r>
            <a:r>
              <a:rPr lang="en-US" sz="2800" b="1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des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Praktikums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einen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Rückblick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über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ihre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Woche</a:t>
            </a:r>
            <a:endParaRPr lang="en-US" sz="2800" spc="104" dirty="0">
              <a:solidFill>
                <a:srgbClr val="363636"/>
              </a:solidFill>
              <a:latin typeface="Libre Franklin"/>
              <a:ea typeface="Libre Franklin"/>
              <a:cs typeface="Libre Franklin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Präsentation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kann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anschließend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auch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b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im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Unterricht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gehalten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werden</a:t>
            </a:r>
            <a:endParaRPr lang="en-US" sz="2800" spc="104" dirty="0">
              <a:solidFill>
                <a:srgbClr val="363636"/>
              </a:solidFill>
              <a:latin typeface="Libre Franklin"/>
              <a:ea typeface="Libre Franklin"/>
              <a:cs typeface="Libre Franklin"/>
            </a:endParaRPr>
          </a:p>
        </p:txBody>
      </p:sp>
      <p:sp>
        <p:nvSpPr>
          <p:cNvPr id="1575632468" name="Freeform 18"/>
          <p:cNvSpPr/>
          <p:nvPr/>
        </p:nvSpPr>
        <p:spPr bwMode="auto">
          <a:xfrm>
            <a:off x="8462390" y="7219423"/>
            <a:ext cx="1604709" cy="1602156"/>
          </a:xfrm>
          <a:custGeom>
            <a:avLst/>
            <a:gdLst/>
            <a:ahLst/>
            <a:cxnLst/>
            <a:rect l="l" t="t" r="r" b="b"/>
            <a:pathLst>
              <a:path w="1604709" h="1602156" extrusionOk="0">
                <a:moveTo>
                  <a:pt x="0" y="0"/>
                </a:moveTo>
                <a:lnTo>
                  <a:pt x="1604709" y="0"/>
                </a:lnTo>
                <a:lnTo>
                  <a:pt x="1604709" y="1602155"/>
                </a:lnTo>
                <a:lnTo>
                  <a:pt x="0" y="16021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257343770" name="Freeform 19"/>
          <p:cNvSpPr/>
          <p:nvPr/>
        </p:nvSpPr>
        <p:spPr bwMode="auto">
          <a:xfrm rot="468582">
            <a:off x="8828433" y="6529508"/>
            <a:ext cx="1713889" cy="1941168"/>
          </a:xfrm>
          <a:custGeom>
            <a:avLst/>
            <a:gdLst/>
            <a:ahLst/>
            <a:cxnLst/>
            <a:rect l="l" t="t" r="r" b="b"/>
            <a:pathLst>
              <a:path w="1713890" h="1941168" extrusionOk="0">
                <a:moveTo>
                  <a:pt x="0" y="0"/>
                </a:moveTo>
                <a:lnTo>
                  <a:pt x="1713890" y="0"/>
                </a:lnTo>
                <a:lnTo>
                  <a:pt x="1713890" y="1941168"/>
                </a:lnTo>
                <a:lnTo>
                  <a:pt x="0" y="19411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E33167E-A6C7-1EA7-7CB8-7FE5D9053A7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4537"/>
          <a:stretch/>
        </p:blipFill>
        <p:spPr>
          <a:xfrm rot="20782502">
            <a:off x="1047302" y="5859916"/>
            <a:ext cx="2934250" cy="338354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D051F14-29EE-BAF5-5DAE-AE016DEBB2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17378" y="6049774"/>
            <a:ext cx="5227661" cy="298118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CFB534-5C97-DB37-09AE-9D82C0A5F99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14667"/>
          <a:stretch/>
        </p:blipFill>
        <p:spPr>
          <a:xfrm rot="21423276">
            <a:off x="2283696" y="5762588"/>
            <a:ext cx="2945352" cy="339084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C60C505B-A6CB-1FDA-5008-037975ABC6C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17088"/>
          <a:stretch/>
        </p:blipFill>
        <p:spPr>
          <a:xfrm rot="433916">
            <a:off x="3508461" y="5929914"/>
            <a:ext cx="2861380" cy="321223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ED3EE35-FB27-884B-F509-3289D0A282F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b="16550"/>
          <a:stretch/>
        </p:blipFill>
        <p:spPr>
          <a:xfrm rot="831144">
            <a:off x="4652686" y="6072090"/>
            <a:ext cx="2822378" cy="33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663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55025568" name="Group 2"/>
          <p:cNvGrpSpPr/>
          <p:nvPr/>
        </p:nvGrpSpPr>
        <p:grpSpPr bwMode="auto">
          <a:xfrm>
            <a:off x="-673477" y="337969"/>
            <a:ext cx="19215635" cy="1299865"/>
            <a:chOff x="0" y="0"/>
            <a:chExt cx="5060908" cy="342351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342351"/>
            </a:xfrm>
            <a:custGeom>
              <a:avLst/>
              <a:gdLst/>
              <a:ahLst/>
              <a:cxnLst/>
              <a:rect l="l" t="t" r="r" b="b"/>
              <a:pathLst>
                <a:path w="5060908" h="342351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342351"/>
                  </a:lnTo>
                  <a:lnTo>
                    <a:pt x="0" y="342351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8045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048873343" name="AutoShape 5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201958598" name="Group 6"/>
          <p:cNvGrpSpPr/>
          <p:nvPr/>
        </p:nvGrpSpPr>
        <p:grpSpPr bwMode="auto">
          <a:xfrm>
            <a:off x="747576" y="2034586"/>
            <a:ext cx="7863023" cy="3398732"/>
            <a:chOff x="0" y="0"/>
            <a:chExt cx="2022060" cy="795055"/>
          </a:xfrm>
        </p:grpSpPr>
        <p:sp>
          <p:nvSpPr>
            <p:cNvPr id="7" name="Freeform 7"/>
            <p:cNvSpPr/>
            <p:nvPr/>
          </p:nvSpPr>
          <p:spPr bwMode="auto">
            <a:xfrm>
              <a:off x="0" y="0"/>
              <a:ext cx="2022060" cy="795055"/>
            </a:xfrm>
            <a:custGeom>
              <a:avLst/>
              <a:gdLst/>
              <a:ahLst/>
              <a:cxnLst/>
              <a:rect l="l" t="t" r="r" b="b"/>
              <a:pathLst>
                <a:path w="2022060" h="795056" extrusionOk="0">
                  <a:moveTo>
                    <a:pt x="0" y="0"/>
                  </a:moveTo>
                  <a:lnTo>
                    <a:pt x="2022060" y="0"/>
                  </a:lnTo>
                  <a:lnTo>
                    <a:pt x="2022060" y="795056"/>
                  </a:lnTo>
                  <a:lnTo>
                    <a:pt x="0" y="795056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8" name="TextBox 8"/>
            <p:cNvSpPr txBox="1"/>
            <p:nvPr/>
          </p:nvSpPr>
          <p:spPr bwMode="auto">
            <a:xfrm>
              <a:off x="0" y="-38100"/>
              <a:ext cx="2022060" cy="833156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1498157625" name="Group 9"/>
          <p:cNvGrpSpPr/>
          <p:nvPr/>
        </p:nvGrpSpPr>
        <p:grpSpPr bwMode="auto">
          <a:xfrm>
            <a:off x="9396279" y="2031491"/>
            <a:ext cx="7863022" cy="3401711"/>
            <a:chOff x="0" y="0"/>
            <a:chExt cx="1633841" cy="795753"/>
          </a:xfrm>
        </p:grpSpPr>
        <p:sp>
          <p:nvSpPr>
            <p:cNvPr id="10" name="Freeform 10"/>
            <p:cNvSpPr/>
            <p:nvPr/>
          </p:nvSpPr>
          <p:spPr bwMode="auto">
            <a:xfrm>
              <a:off x="0" y="0"/>
              <a:ext cx="1633841" cy="795753"/>
            </a:xfrm>
            <a:custGeom>
              <a:avLst/>
              <a:gdLst/>
              <a:ahLst/>
              <a:cxnLst/>
              <a:rect l="l" t="t" r="r" b="b"/>
              <a:pathLst>
                <a:path w="1633841" h="795753" extrusionOk="0">
                  <a:moveTo>
                    <a:pt x="0" y="0"/>
                  </a:moveTo>
                  <a:lnTo>
                    <a:pt x="1633841" y="0"/>
                  </a:lnTo>
                  <a:lnTo>
                    <a:pt x="1633841" y="795753"/>
                  </a:lnTo>
                  <a:lnTo>
                    <a:pt x="0" y="795753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1" name="TextBox 11"/>
            <p:cNvSpPr txBox="1"/>
            <p:nvPr/>
          </p:nvSpPr>
          <p:spPr bwMode="auto">
            <a:xfrm>
              <a:off x="0" y="-38100"/>
              <a:ext cx="1633841" cy="833853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362400555" name="Freeform 12"/>
          <p:cNvSpPr/>
          <p:nvPr/>
        </p:nvSpPr>
        <p:spPr bwMode="auto">
          <a:xfrm>
            <a:off x="12329150" y="5528452"/>
            <a:ext cx="2875904" cy="4364248"/>
          </a:xfrm>
          <a:custGeom>
            <a:avLst/>
            <a:gdLst/>
            <a:ahLst/>
            <a:cxnLst/>
            <a:rect l="l" t="t" r="r" b="b"/>
            <a:pathLst>
              <a:path w="2875904" h="4364248" extrusionOk="0">
                <a:moveTo>
                  <a:pt x="0" y="0"/>
                </a:moveTo>
                <a:lnTo>
                  <a:pt x="2875905" y="0"/>
                </a:lnTo>
                <a:lnTo>
                  <a:pt x="2875905" y="4364249"/>
                </a:lnTo>
                <a:lnTo>
                  <a:pt x="0" y="43642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34"/>
            </a:stretch>
          </a:blipFill>
          <a:ln w="95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521933852" name="Freeform 13"/>
          <p:cNvSpPr/>
          <p:nvPr/>
        </p:nvSpPr>
        <p:spPr bwMode="auto">
          <a:xfrm>
            <a:off x="3457063" y="5569570"/>
            <a:ext cx="3142535" cy="4282014"/>
          </a:xfrm>
          <a:custGeom>
            <a:avLst/>
            <a:gdLst/>
            <a:ahLst/>
            <a:cxnLst/>
            <a:rect l="l" t="t" r="r" b="b"/>
            <a:pathLst>
              <a:path w="3142535" h="4282014" extrusionOk="0">
                <a:moveTo>
                  <a:pt x="0" y="0"/>
                </a:moveTo>
                <a:lnTo>
                  <a:pt x="3142535" y="0"/>
                </a:lnTo>
                <a:lnTo>
                  <a:pt x="3142535" y="4282013"/>
                </a:lnTo>
                <a:lnTo>
                  <a:pt x="0" y="42820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/>
          </a:blipFill>
          <a:ln w="95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848946861" name="TextBox 14"/>
          <p:cNvSpPr txBox="1"/>
          <p:nvPr/>
        </p:nvSpPr>
        <p:spPr bwMode="auto">
          <a:xfrm>
            <a:off x="1643230" y="606087"/>
            <a:ext cx="15243031" cy="75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BEGLEITMATERIALIEN für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Unternehmen</a:t>
            </a:r>
            <a:endParaRPr dirty="0"/>
          </a:p>
        </p:txBody>
      </p:sp>
      <p:sp>
        <p:nvSpPr>
          <p:cNvPr id="1310240551" name="TextBox 15"/>
          <p:cNvSpPr txBox="1"/>
          <p:nvPr/>
        </p:nvSpPr>
        <p:spPr bwMode="auto">
          <a:xfrm>
            <a:off x="747576" y="2403754"/>
            <a:ext cx="7738889" cy="2659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  <a:defRPr/>
            </a:pP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Reflexionsbogen</a:t>
            </a:r>
            <a:endParaRPr dirty="0"/>
          </a:p>
          <a:p>
            <a:pPr marL="752865" lvl="1" indent="-376433">
              <a:buFont typeface="Arial"/>
              <a:buChar char="•"/>
              <a:defRPr/>
            </a:pPr>
            <a:endParaRPr lang="de-DE" spc="104" dirty="0">
              <a:solidFill>
                <a:srgbClr val="363636"/>
              </a:solidFill>
              <a:latin typeface="Libre Franklin"/>
              <a:ea typeface="Libre Franklin"/>
              <a:cs typeface="Libre Franklin"/>
            </a:endParaRPr>
          </a:p>
          <a:p>
            <a:pPr marL="752865" lvl="1" indent="-376433">
              <a:buFont typeface="Arial"/>
              <a:buChar char="•"/>
              <a:defRPr/>
            </a:pPr>
            <a:r>
              <a:rPr lang="de-DE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wird den Praktikantinnen und </a:t>
            </a:r>
            <a:r>
              <a:rPr lang="de-DE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Prakti</a:t>
            </a:r>
            <a:r>
              <a:rPr lang="de-DE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-kanten im Unternehmen gegeben</a:t>
            </a:r>
          </a:p>
          <a:p>
            <a:pPr marL="752865" lvl="1" indent="-376433">
              <a:buFont typeface="Arial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wird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</a:t>
            </a:r>
            <a:r>
              <a:rPr lang="en-US" sz="28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vor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und </a:t>
            </a:r>
            <a:r>
              <a:rPr lang="en-US" sz="28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nach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dem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Praktikum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ausgefüllt</a:t>
            </a:r>
            <a:endParaRPr sz="1400" dirty="0"/>
          </a:p>
        </p:txBody>
      </p:sp>
      <p:sp>
        <p:nvSpPr>
          <p:cNvPr id="1789202877" name="TextBox 17"/>
          <p:cNvSpPr txBox="1"/>
          <p:nvPr/>
        </p:nvSpPr>
        <p:spPr bwMode="auto">
          <a:xfrm>
            <a:off x="9971237" y="2361405"/>
            <a:ext cx="6713106" cy="26597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  <a:defRPr/>
            </a:pP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Feedbackbogen</a:t>
            </a:r>
            <a:endParaRPr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en-US" spc="104" dirty="0">
              <a:solidFill>
                <a:srgbClr val="363636"/>
              </a:solidFill>
              <a:latin typeface="Libre Franklin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wird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</a:t>
            </a:r>
            <a:r>
              <a:rPr lang="en-US" sz="2800" b="1" spc="104" dirty="0" err="1">
                <a:solidFill>
                  <a:srgbClr val="363636"/>
                </a:solidFill>
                <a:latin typeface="Libre Franklin"/>
              </a:rPr>
              <a:t>nach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dem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Praktikum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vom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Unternehmen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ausgefüllt</a:t>
            </a:r>
            <a:endParaRPr lang="en-US" sz="2800" spc="104" dirty="0">
              <a:solidFill>
                <a:srgbClr val="363636"/>
              </a:solidFill>
              <a:latin typeface="Libre Franklin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gibt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der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Kontaktperson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an der Schule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wertvolle</a:t>
            </a:r>
            <a:r>
              <a:rPr lang="en-US" sz="2800" spc="104" dirty="0">
                <a:solidFill>
                  <a:srgbClr val="363636"/>
                </a:solidFill>
                <a:latin typeface="Libre Franklin"/>
              </a:rPr>
              <a:t> </a:t>
            </a:r>
            <a:r>
              <a:rPr lang="en-US" sz="2800" spc="104" dirty="0" err="1">
                <a:solidFill>
                  <a:srgbClr val="363636"/>
                </a:solidFill>
                <a:latin typeface="Libre Franklin"/>
              </a:rPr>
              <a:t>Rückmeldung</a:t>
            </a:r>
            <a:endParaRPr lang="en-US" sz="2800" spc="104" dirty="0">
              <a:solidFill>
                <a:srgbClr val="363636"/>
              </a:solidFill>
              <a:latin typeface="Libre Franklin"/>
            </a:endParaRPr>
          </a:p>
        </p:txBody>
      </p:sp>
      <p:sp>
        <p:nvSpPr>
          <p:cNvPr id="1575632468" name="Freeform 18"/>
          <p:cNvSpPr/>
          <p:nvPr/>
        </p:nvSpPr>
        <p:spPr bwMode="auto">
          <a:xfrm>
            <a:off x="8486465" y="7353300"/>
            <a:ext cx="1604709" cy="1602156"/>
          </a:xfrm>
          <a:custGeom>
            <a:avLst/>
            <a:gdLst/>
            <a:ahLst/>
            <a:cxnLst/>
            <a:rect l="l" t="t" r="r" b="b"/>
            <a:pathLst>
              <a:path w="1604709" h="1602156" extrusionOk="0">
                <a:moveTo>
                  <a:pt x="0" y="0"/>
                </a:moveTo>
                <a:lnTo>
                  <a:pt x="1604709" y="0"/>
                </a:lnTo>
                <a:lnTo>
                  <a:pt x="1604709" y="1602155"/>
                </a:lnTo>
                <a:lnTo>
                  <a:pt x="0" y="16021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257343770" name="Freeform 19"/>
          <p:cNvSpPr/>
          <p:nvPr/>
        </p:nvSpPr>
        <p:spPr bwMode="auto">
          <a:xfrm rot="468582">
            <a:off x="8923411" y="6722432"/>
            <a:ext cx="1713889" cy="1941168"/>
          </a:xfrm>
          <a:custGeom>
            <a:avLst/>
            <a:gdLst/>
            <a:ahLst/>
            <a:cxnLst/>
            <a:rect l="l" t="t" r="r" b="b"/>
            <a:pathLst>
              <a:path w="1713890" h="1941168" extrusionOk="0">
                <a:moveTo>
                  <a:pt x="0" y="0"/>
                </a:moveTo>
                <a:lnTo>
                  <a:pt x="1713890" y="0"/>
                </a:lnTo>
                <a:lnTo>
                  <a:pt x="1713890" y="1941168"/>
                </a:lnTo>
                <a:lnTo>
                  <a:pt x="0" y="1941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1122236413" name="Group 2"/>
          <p:cNvGrpSpPr/>
          <p:nvPr/>
        </p:nvGrpSpPr>
        <p:grpSpPr bwMode="auto">
          <a:xfrm>
            <a:off x="-673477" y="531325"/>
            <a:ext cx="19215635" cy="994750"/>
            <a:chOff x="0" y="0"/>
            <a:chExt cx="5060908" cy="261992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261992"/>
            </a:xfrm>
            <a:custGeom>
              <a:avLst/>
              <a:gdLst/>
              <a:ahLst/>
              <a:cxnLst/>
              <a:rect l="l" t="t" r="r" b="b"/>
              <a:pathLst>
                <a:path w="5060908" h="261992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261992"/>
                  </a:lnTo>
                  <a:lnTo>
                    <a:pt x="0" y="261992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0009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203900996" name="Group 5"/>
          <p:cNvGrpSpPr/>
          <p:nvPr/>
        </p:nvGrpSpPr>
        <p:grpSpPr bwMode="auto">
          <a:xfrm>
            <a:off x="766818" y="2010282"/>
            <a:ext cx="6776982" cy="7229016"/>
            <a:chOff x="0" y="0"/>
            <a:chExt cx="1959196" cy="1684591"/>
          </a:xfrm>
        </p:grpSpPr>
        <p:sp>
          <p:nvSpPr>
            <p:cNvPr id="6" name="Freeform 6"/>
            <p:cNvSpPr/>
            <p:nvPr/>
          </p:nvSpPr>
          <p:spPr bwMode="auto">
            <a:xfrm>
              <a:off x="0" y="0"/>
              <a:ext cx="1959196" cy="1684591"/>
            </a:xfrm>
            <a:custGeom>
              <a:avLst/>
              <a:gdLst/>
              <a:ahLst/>
              <a:cxnLst/>
              <a:rect l="l" t="t" r="r" b="b"/>
              <a:pathLst>
                <a:path w="1959196" h="1684591" extrusionOk="0">
                  <a:moveTo>
                    <a:pt x="0" y="0"/>
                  </a:moveTo>
                  <a:lnTo>
                    <a:pt x="1959196" y="0"/>
                  </a:lnTo>
                  <a:lnTo>
                    <a:pt x="1959196" y="1684591"/>
                  </a:lnTo>
                  <a:lnTo>
                    <a:pt x="0" y="1684591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7" name="TextBox 7"/>
            <p:cNvSpPr txBox="1"/>
            <p:nvPr/>
          </p:nvSpPr>
          <p:spPr bwMode="auto">
            <a:xfrm>
              <a:off x="0" y="-38100"/>
              <a:ext cx="1959196" cy="172269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601454515" name="AutoShape 8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41404329" name="Freeform 9"/>
          <p:cNvSpPr/>
          <p:nvPr/>
        </p:nvSpPr>
        <p:spPr bwMode="auto">
          <a:xfrm>
            <a:off x="15523880" y="7888884"/>
            <a:ext cx="1604709" cy="1602156"/>
          </a:xfrm>
          <a:custGeom>
            <a:avLst/>
            <a:gdLst/>
            <a:ahLst/>
            <a:cxnLst/>
            <a:rect l="l" t="t" r="r" b="b"/>
            <a:pathLst>
              <a:path w="1604709" h="1602156" extrusionOk="0">
                <a:moveTo>
                  <a:pt x="0" y="0"/>
                </a:moveTo>
                <a:lnTo>
                  <a:pt x="1604708" y="0"/>
                </a:lnTo>
                <a:lnTo>
                  <a:pt x="1604708" y="1602156"/>
                </a:lnTo>
                <a:lnTo>
                  <a:pt x="0" y="16021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59282067" name="Freeform 10"/>
          <p:cNvSpPr/>
          <p:nvPr/>
        </p:nvSpPr>
        <p:spPr bwMode="auto">
          <a:xfrm rot="468582">
            <a:off x="15884071" y="7190688"/>
            <a:ext cx="1713889" cy="1941168"/>
          </a:xfrm>
          <a:custGeom>
            <a:avLst/>
            <a:gdLst/>
            <a:ahLst/>
            <a:cxnLst/>
            <a:rect l="l" t="t" r="r" b="b"/>
            <a:pathLst>
              <a:path w="1713890" h="1941168" extrusionOk="0">
                <a:moveTo>
                  <a:pt x="0" y="0"/>
                </a:moveTo>
                <a:lnTo>
                  <a:pt x="1713890" y="0"/>
                </a:lnTo>
                <a:lnTo>
                  <a:pt x="1713890" y="1941169"/>
                </a:lnTo>
                <a:lnTo>
                  <a:pt x="0" y="19411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403424143" name="Freeform 11"/>
          <p:cNvSpPr/>
          <p:nvPr/>
        </p:nvSpPr>
        <p:spPr bwMode="auto">
          <a:xfrm>
            <a:off x="8103667" y="2010282"/>
            <a:ext cx="8222568" cy="4478450"/>
          </a:xfrm>
          <a:custGeom>
            <a:avLst/>
            <a:gdLst/>
            <a:ahLst/>
            <a:cxnLst/>
            <a:rect l="l" t="t" r="r" b="b"/>
            <a:pathLst>
              <a:path w="8624572" h="4897740" extrusionOk="0">
                <a:moveTo>
                  <a:pt x="0" y="0"/>
                </a:moveTo>
                <a:lnTo>
                  <a:pt x="8624572" y="0"/>
                </a:lnTo>
                <a:lnTo>
                  <a:pt x="8624572" y="4897740"/>
                </a:lnTo>
                <a:lnTo>
                  <a:pt x="0" y="4897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831286447" name="TextBox 12"/>
          <p:cNvSpPr txBox="1"/>
          <p:nvPr/>
        </p:nvSpPr>
        <p:spPr bwMode="auto">
          <a:xfrm>
            <a:off x="1829633" y="625157"/>
            <a:ext cx="15858983" cy="74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UMSETZUNG … für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Schülerinnen</a:t>
            </a:r>
            <a:r>
              <a:rPr lang="en-US" sz="4700" b="1" spc="468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 und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Schüler</a:t>
            </a:r>
            <a:endParaRPr dirty="0"/>
          </a:p>
        </p:txBody>
      </p:sp>
      <p:sp>
        <p:nvSpPr>
          <p:cNvPr id="290024708" name="TextBox 13"/>
          <p:cNvSpPr txBox="1"/>
          <p:nvPr/>
        </p:nvSpPr>
        <p:spPr bwMode="auto">
          <a:xfrm>
            <a:off x="746036" y="1865621"/>
            <a:ext cx="6312320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819"/>
              </a:lnSpc>
              <a:defRPr/>
            </a:pPr>
            <a:endParaRPr dirty="0"/>
          </a:p>
          <a:p>
            <a:pPr marL="743159" lvl="1" indent="-371579" algn="l">
              <a:buFont typeface="Arial"/>
              <a:buChar char="•"/>
              <a:defRPr/>
            </a:pPr>
            <a:r>
              <a:rPr lang="en-US" sz="2800" i="1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NextStep</a:t>
            </a:r>
            <a: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wird</a:t>
            </a:r>
            <a: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im</a:t>
            </a:r>
            <a: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Rahmen</a:t>
            </a:r>
            <a: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des </a:t>
            </a:r>
            <a:r>
              <a:rPr lang="en-US" sz="2800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regulären</a:t>
            </a:r>
            <a: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Betriebspraktikums</a:t>
            </a:r>
            <a: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lang="en-US" sz="2800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vorgestellt</a:t>
            </a:r>
            <a:br>
              <a:rPr lang="en-US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</a:br>
            <a:endParaRPr lang="en-US" sz="2800" spc="103" dirty="0">
              <a:solidFill>
                <a:srgbClr val="363636"/>
              </a:solidFill>
              <a:latin typeface="Libre Franklin" pitchFamily="2" charset="0"/>
              <a:ea typeface="Libre Franklin Bold"/>
              <a:cs typeface="Libre Franklin Bold"/>
            </a:endParaRPr>
          </a:p>
          <a:p>
            <a:pPr marL="743159" marR="0" lvl="1" indent="-371579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0" cap="none" spc="103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Interessierte</a:t>
            </a:r>
            <a:r>
              <a:rPr kumimoji="0" lang="en-US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kumimoji="0" lang="en-US" sz="2800" i="0" u="none" strike="noStrike" kern="0" cap="none" spc="103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Schülerinnen</a:t>
            </a:r>
            <a:r>
              <a:rPr kumimoji="0" lang="en-US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und </a:t>
            </a:r>
            <a:r>
              <a:rPr kumimoji="0" lang="en-US" sz="2800" i="0" u="none" strike="noStrike" kern="0" cap="none" spc="103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Schüler</a:t>
            </a:r>
            <a:r>
              <a:rPr kumimoji="0" lang="en-US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kumimoji="0" lang="en-US" sz="2800" i="0" u="none" strike="noStrike" kern="0" cap="none" spc="103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melden</a:t>
            </a:r>
            <a:r>
              <a:rPr kumimoji="0" lang="en-US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kumimoji="0" lang="en-US" sz="2800" i="0" u="none" strike="noStrike" kern="0" cap="none" spc="103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sich</a:t>
            </a:r>
            <a:r>
              <a:rPr kumimoji="0" lang="en-US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</a:t>
            </a:r>
            <a:r>
              <a:rPr kumimoji="0" lang="en-US" sz="2800" i="0" u="none" strike="noStrike" kern="0" cap="none" spc="103" normalizeH="0" baseline="0" noProof="0" dirty="0" err="1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bei</a:t>
            </a:r>
            <a:r>
              <a:rPr kumimoji="0" lang="en-US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der</a:t>
            </a:r>
            <a:r>
              <a:rPr kumimoji="0" lang="de-DE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  <a:t> Kontaktperson an der Schule</a:t>
            </a:r>
            <a:br>
              <a:rPr kumimoji="0" lang="de-DE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Libre Franklin Bold"/>
              </a:rPr>
            </a:br>
            <a:endParaRPr kumimoji="0" lang="de-DE" sz="2800" i="0" u="none" strike="noStrike" kern="0" cap="none" spc="103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Libre Franklin" pitchFamily="2" charset="0"/>
              <a:ea typeface="Libre Franklin Bold"/>
              <a:cs typeface="Libre Franklin Bold"/>
            </a:endParaRPr>
          </a:p>
          <a:p>
            <a:pPr marL="743159" marR="0" lvl="1" indent="-371579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2800" spc="103" dirty="0">
                <a:solidFill>
                  <a:srgbClr val="363636"/>
                </a:solidFill>
                <a:latin typeface="Libre Franklin" pitchFamily="2" charset="0"/>
                <a:cs typeface="Arial"/>
              </a:rPr>
              <a:t>Es folgt eine eigenständige Bewerbung bei Unternehmen </a:t>
            </a:r>
            <a:br>
              <a:rPr lang="de-DE" sz="2800" spc="103" dirty="0">
                <a:solidFill>
                  <a:srgbClr val="363636"/>
                </a:solidFill>
                <a:latin typeface="Libre Franklin" pitchFamily="2" charset="0"/>
                <a:cs typeface="Arial"/>
              </a:rPr>
            </a:br>
            <a:r>
              <a:rPr lang="de-DE" sz="2800" spc="103" dirty="0">
                <a:solidFill>
                  <a:srgbClr val="363636"/>
                </a:solidFill>
                <a:latin typeface="Libre Franklin" pitchFamily="2" charset="0"/>
                <a:cs typeface="Arial"/>
              </a:rPr>
              <a:t>vor Ort, die </a:t>
            </a:r>
            <a:r>
              <a:rPr lang="de-DE" sz="2800" i="1" spc="103" dirty="0" err="1">
                <a:solidFill>
                  <a:srgbClr val="363636"/>
                </a:solidFill>
                <a:latin typeface="Libre Franklin" pitchFamily="2" charset="0"/>
                <a:cs typeface="Arial"/>
              </a:rPr>
              <a:t>NextStep</a:t>
            </a:r>
            <a:r>
              <a:rPr lang="de-DE" sz="2800" spc="103" dirty="0">
                <a:solidFill>
                  <a:srgbClr val="363636"/>
                </a:solidFill>
                <a:latin typeface="Libre Franklin" pitchFamily="2" charset="0"/>
                <a:cs typeface="Arial"/>
              </a:rPr>
              <a:t> anbieten</a:t>
            </a:r>
            <a:br>
              <a:rPr lang="de-DE" sz="2800" spc="103" dirty="0">
                <a:solidFill>
                  <a:srgbClr val="363636"/>
                </a:solidFill>
                <a:latin typeface="Libre Franklin" pitchFamily="2" charset="0"/>
                <a:cs typeface="Arial"/>
              </a:rPr>
            </a:br>
            <a:endParaRPr lang="de-DE" sz="2800" spc="103" dirty="0">
              <a:solidFill>
                <a:srgbClr val="363636"/>
              </a:solidFill>
              <a:latin typeface="Libre Franklin" pitchFamily="2" charset="0"/>
              <a:cs typeface="Arial"/>
            </a:endParaRPr>
          </a:p>
          <a:p>
            <a:pPr marL="743159" marR="0" lvl="1" indent="-371579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de-DE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Arial"/>
              </a:rPr>
              <a:t>Verleihung des </a:t>
            </a:r>
            <a:r>
              <a:rPr lang="de-DE" sz="2800" i="1" spc="103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Arial"/>
              </a:rPr>
              <a:t>NextStep</a:t>
            </a:r>
            <a:r>
              <a:rPr lang="de-DE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Arial"/>
              </a:rPr>
              <a:t>-</a:t>
            </a:r>
            <a:br>
              <a:rPr lang="de-DE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Arial"/>
              </a:rPr>
            </a:br>
            <a:r>
              <a:rPr lang="de-DE" sz="2800" spc="103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Arial"/>
              </a:rPr>
              <a:t>Zertifikats nach</a:t>
            </a:r>
            <a:r>
              <a:rPr kumimoji="0" lang="de-DE" sz="2800" i="0" u="none" strike="noStrike" kern="0" cap="none" spc="103" normalizeH="0" baseline="0" noProof="0" dirty="0">
                <a:ln>
                  <a:noFill/>
                </a:ln>
                <a:solidFill>
                  <a:srgbClr val="363636"/>
                </a:solidFill>
                <a:effectLst/>
                <a:uLnTx/>
                <a:uFillTx/>
                <a:latin typeface="Libre Franklin" pitchFamily="2" charset="0"/>
                <a:ea typeface="Libre Franklin Bold"/>
                <a:cs typeface="Arial"/>
              </a:rPr>
              <a:t> erfolgreich absolviertem Praktikum</a:t>
            </a:r>
            <a:endParaRPr kumimoji="0" lang="de-DE" sz="2800" i="0" u="none" strike="noStrike" kern="0" cap="none" spc="103" normalizeH="0" baseline="0" noProof="0" dirty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Libre Franklin" pitchFamily="2" charset="0"/>
              <a:ea typeface="Libre Franklin Bold"/>
              <a:cs typeface="Libre Franklin Bold"/>
            </a:endParaRPr>
          </a:p>
        </p:txBody>
      </p:sp>
      <p:sp>
        <p:nvSpPr>
          <p:cNvPr id="1343310169" name="TextBox 14"/>
          <p:cNvSpPr txBox="1"/>
          <p:nvPr/>
        </p:nvSpPr>
        <p:spPr bwMode="auto">
          <a:xfrm>
            <a:off x="8103667" y="6810690"/>
            <a:ext cx="7315200" cy="22572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9"/>
              </a:lnSpc>
              <a:spcBef>
                <a:spcPts val="0"/>
              </a:spcBef>
              <a:defRPr/>
            </a:pPr>
            <a:r>
              <a:rPr lang="de-DE" sz="2800" i="1" spc="95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NextStep</a:t>
            </a:r>
            <a:r>
              <a:rPr lang="de-DE" sz="2800" spc="95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steht </a:t>
            </a:r>
            <a:r>
              <a:rPr lang="de-DE" sz="2800" b="1" spc="95" dirty="0">
                <a:solidFill>
                  <a:srgbClr val="363636"/>
                </a:solidFill>
                <a:latin typeface="Libre Franklin Bold"/>
                <a:ea typeface="Libre Franklin"/>
                <a:cs typeface="Libre Franklin"/>
              </a:rPr>
              <a:t>a</a:t>
            </a:r>
            <a:r>
              <a:rPr lang="de-DE" sz="2800" b="1" spc="95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llen</a:t>
            </a:r>
            <a:r>
              <a:rPr lang="de-DE" sz="2800" spc="95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Schülerinnen und Schülern offen. Gute schulische Leistungen in den Fremdsprachen sind keine Voraussetzung für eine Teilnahme. 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116032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53018595" name="Group 20"/>
          <p:cNvGrpSpPr/>
          <p:nvPr/>
        </p:nvGrpSpPr>
        <p:grpSpPr bwMode="auto">
          <a:xfrm>
            <a:off x="7586999" y="2241483"/>
            <a:ext cx="8866489" cy="3112930"/>
            <a:chOff x="0" y="0"/>
            <a:chExt cx="1355270" cy="728199"/>
          </a:xfrm>
        </p:grpSpPr>
        <p:sp>
          <p:nvSpPr>
            <p:cNvPr id="21" name="Freeform 21"/>
            <p:cNvSpPr/>
            <p:nvPr/>
          </p:nvSpPr>
          <p:spPr bwMode="auto">
            <a:xfrm>
              <a:off x="0" y="0"/>
              <a:ext cx="1355270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22" name="TextBox 22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1833785514" name="Group 15"/>
          <p:cNvGrpSpPr/>
          <p:nvPr/>
        </p:nvGrpSpPr>
        <p:grpSpPr bwMode="auto">
          <a:xfrm>
            <a:off x="1013932" y="6231906"/>
            <a:ext cx="6172964" cy="3111789"/>
            <a:chOff x="0" y="-38100"/>
            <a:chExt cx="1355270" cy="766299"/>
          </a:xfrm>
        </p:grpSpPr>
        <p:sp>
          <p:nvSpPr>
            <p:cNvPr id="16" name="Freeform 16"/>
            <p:cNvSpPr/>
            <p:nvPr/>
          </p:nvSpPr>
          <p:spPr bwMode="auto">
            <a:xfrm>
              <a:off x="0" y="0"/>
              <a:ext cx="1309874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7" name="TextBox 17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grpSp>
        <p:nvGrpSpPr>
          <p:cNvPr id="533359837" name="Group 2"/>
          <p:cNvGrpSpPr/>
          <p:nvPr/>
        </p:nvGrpSpPr>
        <p:grpSpPr bwMode="auto">
          <a:xfrm>
            <a:off x="-673477" y="337969"/>
            <a:ext cx="19215635" cy="1299865"/>
            <a:chOff x="0" y="0"/>
            <a:chExt cx="5060908" cy="342351"/>
          </a:xfrm>
        </p:grpSpPr>
        <p:sp>
          <p:nvSpPr>
            <p:cNvPr id="3" name="Freeform 3"/>
            <p:cNvSpPr/>
            <p:nvPr/>
          </p:nvSpPr>
          <p:spPr bwMode="auto">
            <a:xfrm>
              <a:off x="0" y="0"/>
              <a:ext cx="5060908" cy="342351"/>
            </a:xfrm>
            <a:custGeom>
              <a:avLst/>
              <a:gdLst/>
              <a:ahLst/>
              <a:cxnLst/>
              <a:rect l="l" t="t" r="r" b="b"/>
              <a:pathLst>
                <a:path w="5060908" h="342351" extrusionOk="0">
                  <a:moveTo>
                    <a:pt x="0" y="0"/>
                  </a:moveTo>
                  <a:lnTo>
                    <a:pt x="5060908" y="0"/>
                  </a:lnTo>
                  <a:lnTo>
                    <a:pt x="5060908" y="342351"/>
                  </a:lnTo>
                  <a:lnTo>
                    <a:pt x="0" y="342351"/>
                  </a:lnTo>
                  <a:close/>
                </a:path>
              </a:pathLst>
            </a:custGeom>
            <a:solidFill>
              <a:srgbClr val="B8CDA5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4" name="TextBox 4"/>
            <p:cNvSpPr txBox="1"/>
            <p:nvPr/>
          </p:nvSpPr>
          <p:spPr bwMode="auto">
            <a:xfrm>
              <a:off x="0" y="-38100"/>
              <a:ext cx="5060908" cy="380451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941310582" name="AutoShape 5"/>
          <p:cNvSpPr/>
          <p:nvPr/>
        </p:nvSpPr>
        <p:spPr bwMode="auto">
          <a:xfrm>
            <a:off x="-3303490" y="1028700"/>
            <a:ext cx="4719500" cy="0"/>
          </a:xfrm>
          <a:prstGeom prst="line">
            <a:avLst/>
          </a:prstGeom>
          <a:ln w="285750" cap="flat">
            <a:solidFill>
              <a:srgbClr val="363636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1566182319" name="Group 6"/>
          <p:cNvGrpSpPr/>
          <p:nvPr/>
        </p:nvGrpSpPr>
        <p:grpSpPr bwMode="auto">
          <a:xfrm>
            <a:off x="1013932" y="2241484"/>
            <a:ext cx="5310668" cy="3112930"/>
            <a:chOff x="0" y="0"/>
            <a:chExt cx="1355270" cy="728199"/>
          </a:xfrm>
        </p:grpSpPr>
        <p:sp>
          <p:nvSpPr>
            <p:cNvPr id="7" name="Freeform 7"/>
            <p:cNvSpPr/>
            <p:nvPr/>
          </p:nvSpPr>
          <p:spPr bwMode="auto">
            <a:xfrm>
              <a:off x="0" y="0"/>
              <a:ext cx="1355270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8" name="TextBox 8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1262699780" name="Freeform 9"/>
          <p:cNvSpPr/>
          <p:nvPr/>
        </p:nvSpPr>
        <p:spPr bwMode="auto">
          <a:xfrm>
            <a:off x="253004" y="1878787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grpSp>
        <p:nvGrpSpPr>
          <p:cNvPr id="149630921" name="Group 10"/>
          <p:cNvGrpSpPr/>
          <p:nvPr/>
        </p:nvGrpSpPr>
        <p:grpSpPr bwMode="auto">
          <a:xfrm>
            <a:off x="10189864" y="6386623"/>
            <a:ext cx="6263624" cy="2957072"/>
            <a:chOff x="0" y="0"/>
            <a:chExt cx="1355270" cy="728199"/>
          </a:xfrm>
        </p:grpSpPr>
        <p:sp>
          <p:nvSpPr>
            <p:cNvPr id="11" name="Freeform 11"/>
            <p:cNvSpPr/>
            <p:nvPr/>
          </p:nvSpPr>
          <p:spPr bwMode="auto">
            <a:xfrm>
              <a:off x="0" y="0"/>
              <a:ext cx="1355270" cy="728199"/>
            </a:xfrm>
            <a:custGeom>
              <a:avLst/>
              <a:gdLst/>
              <a:ahLst/>
              <a:cxnLst/>
              <a:rect l="l" t="t" r="r" b="b"/>
              <a:pathLst>
                <a:path w="1355270" h="728199" extrusionOk="0">
                  <a:moveTo>
                    <a:pt x="0" y="0"/>
                  </a:moveTo>
                  <a:lnTo>
                    <a:pt x="1355270" y="0"/>
                  </a:lnTo>
                  <a:lnTo>
                    <a:pt x="1355270" y="728199"/>
                  </a:lnTo>
                  <a:lnTo>
                    <a:pt x="0" y="728199"/>
                  </a:lnTo>
                  <a:close/>
                </a:path>
              </a:pathLst>
            </a:custGeom>
            <a:solidFill>
              <a:srgbClr val="C6D9F0"/>
            </a:solidFill>
          </p:spPr>
          <p:txBody>
            <a:bodyPr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12" name="TextBox 12"/>
            <p:cNvSpPr txBox="1"/>
            <p:nvPr/>
          </p:nvSpPr>
          <p:spPr bwMode="auto">
            <a:xfrm>
              <a:off x="0" y="-38100"/>
              <a:ext cx="1355270" cy="766299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  <a:defRPr/>
              </a:pPr>
              <a:endParaRPr/>
            </a:p>
          </p:txBody>
        </p:sp>
      </p:grpSp>
      <p:sp>
        <p:nvSpPr>
          <p:cNvPr id="2050208931" name="TextBox 13"/>
          <p:cNvSpPr txBox="1"/>
          <p:nvPr/>
        </p:nvSpPr>
        <p:spPr bwMode="auto">
          <a:xfrm>
            <a:off x="1067646" y="2487921"/>
            <a:ext cx="5120250" cy="2554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8"/>
              </a:lnSpc>
              <a:defRPr/>
            </a:pPr>
            <a:r>
              <a:rPr lang="en-US" sz="3500" b="1" spc="100" dirty="0" err="1">
                <a:solidFill>
                  <a:srgbClr val="363636"/>
                </a:solidFill>
                <a:latin typeface="Libre Franklin Bold"/>
                <a:ea typeface="Libre Franklin"/>
                <a:cs typeface="Libre Franklin"/>
              </a:rPr>
              <a:t>Infoabend</a:t>
            </a:r>
            <a:r>
              <a:rPr lang="en-US" sz="34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</a:p>
          <a:p>
            <a:pPr algn="ctr">
              <a:defRPr/>
            </a:pPr>
            <a:endParaRPr lang="en-US" sz="1400" spc="100" dirty="0">
              <a:solidFill>
                <a:srgbClr val="363636"/>
              </a:solidFill>
              <a:latin typeface="Libre Franklin"/>
              <a:ea typeface="Libre Franklin"/>
              <a:cs typeface="Libre Franklin"/>
            </a:endParaRPr>
          </a:p>
          <a:p>
            <a:pPr algn="ctr">
              <a:defRPr/>
            </a:pPr>
            <a:r>
              <a:rPr lang="en-US" sz="2800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Entscheidung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für </a:t>
            </a:r>
            <a:r>
              <a:rPr lang="en-US" sz="2800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ein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i="1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NextStep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Praktikum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, </a:t>
            </a:r>
            <a:r>
              <a:rPr lang="en-US" sz="2800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Unterstützung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durch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die </a:t>
            </a:r>
            <a:r>
              <a:rPr lang="en-US" sz="2800" spc="100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Kontaktperson</a:t>
            </a:r>
            <a:r>
              <a:rPr lang="en-US" sz="2800" spc="100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der Schule</a:t>
            </a:r>
          </a:p>
        </p:txBody>
      </p:sp>
      <p:sp>
        <p:nvSpPr>
          <p:cNvPr id="645721310" name="TextBox 18"/>
          <p:cNvSpPr txBox="1"/>
          <p:nvPr/>
        </p:nvSpPr>
        <p:spPr bwMode="auto">
          <a:xfrm>
            <a:off x="7857441" y="2522877"/>
            <a:ext cx="8469527" cy="2541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63"/>
              </a:lnSpc>
              <a:defRPr/>
            </a:pPr>
            <a:r>
              <a:rPr lang="en-US" sz="3350" b="1" spc="99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Praktikumswoche</a:t>
            </a:r>
            <a:endParaRPr dirty="0"/>
          </a:p>
          <a:p>
            <a:pPr algn="ctr">
              <a:defRPr/>
            </a:pPr>
            <a:endParaRPr lang="en-US" sz="1400" spc="99" dirty="0">
              <a:solidFill>
                <a:srgbClr val="363636"/>
              </a:solidFill>
              <a:latin typeface="Libre Franklin"/>
              <a:ea typeface="Libre Franklin"/>
              <a:cs typeface="Libre Franklin"/>
            </a:endParaRPr>
          </a:p>
          <a:p>
            <a:pPr algn="ctr">
              <a:defRPr/>
            </a:pP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Reflexionsbogen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zum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Einstieg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, </a:t>
            </a:r>
            <a:b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Einblick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in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ein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internationales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Unternehmen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,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verschiedene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Aufgaben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und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Tätigkeiten</a:t>
            </a: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b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99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in der </a:t>
            </a:r>
            <a:r>
              <a:rPr lang="en-US" sz="2800" spc="99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Fremdsprache</a:t>
            </a:r>
            <a:endParaRPr sz="2800" dirty="0"/>
          </a:p>
        </p:txBody>
      </p:sp>
      <p:sp>
        <p:nvSpPr>
          <p:cNvPr id="1164578220" name="Freeform 19"/>
          <p:cNvSpPr/>
          <p:nvPr/>
        </p:nvSpPr>
        <p:spPr bwMode="auto">
          <a:xfrm>
            <a:off x="182299" y="5756614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23649250" name="TextBox 23"/>
          <p:cNvSpPr txBox="1"/>
          <p:nvPr/>
        </p:nvSpPr>
        <p:spPr bwMode="auto">
          <a:xfrm>
            <a:off x="1152202" y="6750074"/>
            <a:ext cx="5940501" cy="20980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06"/>
              </a:lnSpc>
              <a:defRPr/>
            </a:pPr>
            <a:r>
              <a:rPr lang="en-US" sz="3300" b="1" spc="98" dirty="0">
                <a:solidFill>
                  <a:srgbClr val="363636"/>
                </a:solidFill>
                <a:latin typeface="Libre Franklin Bold"/>
              </a:rPr>
              <a:t>Recherche, </a:t>
            </a:r>
            <a:r>
              <a:rPr lang="en-US" sz="3300" b="1" spc="98" dirty="0" err="1">
                <a:solidFill>
                  <a:srgbClr val="363636"/>
                </a:solidFill>
                <a:latin typeface="Libre Franklin Bold"/>
              </a:rPr>
              <a:t>Bewerbung</a:t>
            </a:r>
            <a:endParaRPr dirty="0"/>
          </a:p>
          <a:p>
            <a:pPr algn="ctr">
              <a:defRPr/>
            </a:pPr>
            <a:endParaRPr lang="en-US" sz="1400" spc="92" dirty="0">
              <a:solidFill>
                <a:srgbClr val="363636"/>
              </a:solidFill>
              <a:latin typeface="Libre Franklin"/>
              <a:ea typeface="Libre Franklin"/>
              <a:cs typeface="Libre Franklin"/>
            </a:endParaRPr>
          </a:p>
          <a:p>
            <a:pPr algn="ctr">
              <a:defRPr/>
            </a:pPr>
            <a:r>
              <a:rPr lang="en-US" sz="2800" spc="92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Eigenständige</a:t>
            </a:r>
            <a: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2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Bewerbung</a:t>
            </a:r>
            <a: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b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92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bei</a:t>
            </a:r>
            <a: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</a:t>
            </a:r>
            <a:r>
              <a:rPr lang="en-US" sz="2800" spc="92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einem</a:t>
            </a:r>
            <a: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der </a:t>
            </a:r>
            <a:r>
              <a:rPr lang="en-US" sz="2800" i="1" spc="92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NextStep</a:t>
            </a:r>
            <a: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-</a:t>
            </a:r>
            <a:b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</a:br>
            <a:r>
              <a:rPr lang="en-US" sz="2800" spc="92" dirty="0" err="1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Unternehmen</a:t>
            </a:r>
            <a:r>
              <a:rPr lang="en-US" sz="2800" spc="92" dirty="0">
                <a:solidFill>
                  <a:srgbClr val="363636"/>
                </a:solidFill>
                <a:latin typeface="Libre Franklin"/>
                <a:ea typeface="Libre Franklin"/>
                <a:cs typeface="Libre Franklin"/>
              </a:rPr>
              <a:t> in der Region</a:t>
            </a:r>
            <a:endParaRPr sz="1600" dirty="0"/>
          </a:p>
        </p:txBody>
      </p:sp>
      <p:sp>
        <p:nvSpPr>
          <p:cNvPr id="1942618521" name="Freeform 24"/>
          <p:cNvSpPr/>
          <p:nvPr/>
        </p:nvSpPr>
        <p:spPr bwMode="auto">
          <a:xfrm>
            <a:off x="15891699" y="5743805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329577727" name="Freeform 25"/>
          <p:cNvSpPr/>
          <p:nvPr/>
        </p:nvSpPr>
        <p:spPr bwMode="auto">
          <a:xfrm>
            <a:off x="7013902" y="6285970"/>
            <a:ext cx="3099529" cy="3099529"/>
          </a:xfrm>
          <a:custGeom>
            <a:avLst/>
            <a:gdLst/>
            <a:ahLst/>
            <a:cxnLst/>
            <a:rect l="l" t="t" r="r" b="b"/>
            <a:pathLst>
              <a:path w="3099529" h="3099529" extrusionOk="0">
                <a:moveTo>
                  <a:pt x="0" y="0"/>
                </a:moveTo>
                <a:lnTo>
                  <a:pt x="3099529" y="0"/>
                </a:lnTo>
                <a:lnTo>
                  <a:pt x="3099529" y="3099529"/>
                </a:lnTo>
                <a:lnTo>
                  <a:pt x="0" y="30995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03287107" name="TextBox 29"/>
          <p:cNvSpPr txBox="1"/>
          <p:nvPr/>
        </p:nvSpPr>
        <p:spPr bwMode="auto">
          <a:xfrm>
            <a:off x="1643230" y="606087"/>
            <a:ext cx="15819099" cy="7430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109"/>
              </a:lnSpc>
              <a:defRPr/>
            </a:pPr>
            <a:r>
              <a:rPr lang="en-US" sz="4700" b="1" spc="468" dirty="0">
                <a:solidFill>
                  <a:srgbClr val="363636"/>
                </a:solidFill>
                <a:latin typeface="Libre Franklin Bold"/>
              </a:rPr>
              <a:t>UMSETZUNG … für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</a:rPr>
              <a:t>Schülerinnen</a:t>
            </a:r>
            <a:r>
              <a:rPr lang="en-US" sz="4700" b="1" spc="468" dirty="0">
                <a:solidFill>
                  <a:srgbClr val="363636"/>
                </a:solidFill>
                <a:latin typeface="Libre Franklin Bold"/>
              </a:rPr>
              <a:t> und </a:t>
            </a:r>
            <a:r>
              <a:rPr lang="en-US" sz="4700" b="1" spc="468" dirty="0" err="1">
                <a:solidFill>
                  <a:srgbClr val="363636"/>
                </a:solidFill>
                <a:latin typeface="Libre Franklin Bold"/>
              </a:rPr>
              <a:t>Schüler</a:t>
            </a:r>
            <a:endParaRPr dirty="0"/>
          </a:p>
        </p:txBody>
      </p:sp>
      <p:sp>
        <p:nvSpPr>
          <p:cNvPr id="223996409" name="TextBox 30"/>
          <p:cNvSpPr txBox="1"/>
          <p:nvPr/>
        </p:nvSpPr>
        <p:spPr bwMode="auto">
          <a:xfrm>
            <a:off x="667054" y="1819099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1</a:t>
            </a:r>
            <a:endParaRPr dirty="0"/>
          </a:p>
        </p:txBody>
      </p:sp>
      <p:sp>
        <p:nvSpPr>
          <p:cNvPr id="839664905" name="TextBox 31"/>
          <p:cNvSpPr txBox="1"/>
          <p:nvPr/>
        </p:nvSpPr>
        <p:spPr bwMode="auto">
          <a:xfrm>
            <a:off x="10317633" y="6550768"/>
            <a:ext cx="5807342" cy="2569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defRPr/>
            </a:pPr>
            <a:r>
              <a:rPr lang="en-US" sz="3500" b="1" spc="104" dirty="0" err="1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Zertifikat</a:t>
            </a:r>
            <a: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  <a:t>, Feedback</a:t>
            </a:r>
            <a:br>
              <a:rPr lang="en-US" sz="3500" b="1" spc="104" dirty="0">
                <a:solidFill>
                  <a:srgbClr val="363636"/>
                </a:solidFill>
                <a:latin typeface="Libre Franklin Bold"/>
                <a:ea typeface="Libre Franklin Bold"/>
                <a:cs typeface="Libre Franklin Bold"/>
              </a:rPr>
            </a:br>
            <a:endParaRPr lang="en-US" sz="1400" b="1" spc="104" dirty="0">
              <a:solidFill>
                <a:srgbClr val="363636"/>
              </a:solidFill>
              <a:latin typeface="Libre Franklin Bold"/>
              <a:ea typeface="Libre Franklin Bold"/>
              <a:cs typeface="Libre Franklin Bold"/>
            </a:endParaRPr>
          </a:p>
          <a:p>
            <a:pPr algn="ctr">
              <a:defRPr/>
            </a:pP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Verleihung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des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Zertifikats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, </a:t>
            </a:r>
            <a:b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</a:b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Reflexion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und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Möglichkeit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, </a:t>
            </a:r>
            <a:b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</a:b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die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Erfahrung</a:t>
            </a:r>
            <a:r>
              <a:rPr lang="en-US" sz="2800" spc="104" dirty="0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 an der Schule </a:t>
            </a:r>
            <a:r>
              <a:rPr lang="en-US" sz="2800" spc="104" dirty="0" err="1">
                <a:solidFill>
                  <a:srgbClr val="363636"/>
                </a:solidFill>
                <a:latin typeface="Libre Franklin" pitchFamily="2" charset="0"/>
                <a:ea typeface="Libre Franklin Bold"/>
                <a:cs typeface="Libre Franklin Bold"/>
              </a:rPr>
              <a:t>weiterzugeben</a:t>
            </a:r>
            <a:endParaRPr sz="3100" dirty="0">
              <a:latin typeface="Libre Franklin" pitchFamily="2" charset="0"/>
            </a:endParaRPr>
          </a:p>
        </p:txBody>
      </p:sp>
      <p:sp>
        <p:nvSpPr>
          <p:cNvPr id="892312856" name="TextBox 32"/>
          <p:cNvSpPr txBox="1"/>
          <p:nvPr/>
        </p:nvSpPr>
        <p:spPr bwMode="auto">
          <a:xfrm>
            <a:off x="631356" y="5736768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2</a:t>
            </a:r>
            <a:endParaRPr dirty="0"/>
          </a:p>
        </p:txBody>
      </p:sp>
      <p:sp>
        <p:nvSpPr>
          <p:cNvPr id="533232690" name="TextBox 34"/>
          <p:cNvSpPr txBox="1"/>
          <p:nvPr/>
        </p:nvSpPr>
        <p:spPr bwMode="auto">
          <a:xfrm>
            <a:off x="16309524" y="5716176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4</a:t>
            </a:r>
            <a:endParaRPr dirty="0"/>
          </a:p>
        </p:txBody>
      </p:sp>
      <p:sp>
        <p:nvSpPr>
          <p:cNvPr id="1224789499" name="Freeform 14"/>
          <p:cNvSpPr/>
          <p:nvPr/>
        </p:nvSpPr>
        <p:spPr bwMode="auto">
          <a:xfrm>
            <a:off x="15667338" y="1783641"/>
            <a:ext cx="1452091" cy="1449781"/>
          </a:xfrm>
          <a:custGeom>
            <a:avLst/>
            <a:gdLst/>
            <a:ahLst/>
            <a:cxnLst/>
            <a:rect l="l" t="t" r="r" b="b"/>
            <a:pathLst>
              <a:path w="1452091" h="1449781" extrusionOk="0">
                <a:moveTo>
                  <a:pt x="0" y="0"/>
                </a:moveTo>
                <a:lnTo>
                  <a:pt x="1452091" y="0"/>
                </a:lnTo>
                <a:lnTo>
                  <a:pt x="1452091" y="1449781"/>
                </a:lnTo>
                <a:lnTo>
                  <a:pt x="0" y="14497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/>
          </a:blipFill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45090226" name="TextBox 33"/>
          <p:cNvSpPr txBox="1"/>
          <p:nvPr/>
        </p:nvSpPr>
        <p:spPr bwMode="auto">
          <a:xfrm>
            <a:off x="16127699" y="1708090"/>
            <a:ext cx="1003034" cy="1465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760"/>
              </a:lnSpc>
              <a:defRPr/>
            </a:pPr>
            <a:r>
              <a:rPr lang="en-US" sz="9050" spc="904" dirty="0">
                <a:solidFill>
                  <a:srgbClr val="363636"/>
                </a:solidFill>
                <a:latin typeface="Six Hands Marker"/>
                <a:ea typeface="Six Hands Marker"/>
                <a:cs typeface="Six Hands Marker"/>
              </a:rPr>
              <a:t>3</a:t>
            </a:r>
            <a:endParaRPr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32A6893-ACC1-87D1-6690-E878FD6B9F1A}"/>
              </a:ext>
            </a:extLst>
          </p:cNvPr>
          <p:cNvSpPr txBox="1"/>
          <p:nvPr/>
        </p:nvSpPr>
        <p:spPr bwMode="auto">
          <a:xfrm>
            <a:off x="7106558" y="9289338"/>
            <a:ext cx="2960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u="sng" dirty="0">
                <a:effectLst/>
                <a:hlinkClick r:id="rId5"/>
              </a:rPr>
              <a:t>https://kurzlinks.de/nextstep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2050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da5d36b-1ca0-46f1-ad75-989f7de686a9}" enabled="1" method="Standard" siteId="{bcbf119c-c339-4bdd-aa29-de09a7a5de2a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Microsoft Office PowerPoint</Application>
  <PresentationFormat>Benutzerdefiniert</PresentationFormat>
  <Paragraphs>86</Paragraphs>
  <Slides>11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Libre Franklin</vt:lpstr>
      <vt:lpstr>Arial</vt:lpstr>
      <vt:lpstr>Six Hands Marker</vt:lpstr>
      <vt:lpstr>Calibri</vt:lpstr>
      <vt:lpstr>Libre Franklin Bold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Magenta Gelb Weiß 3D Minimalistisch Brainstorm Präsentation</dc:title>
  <dc:creator>Sailer, Ariane</dc:creator>
  <cp:lastModifiedBy>Sailer, Ariane</cp:lastModifiedBy>
  <cp:revision>10</cp:revision>
  <dcterms:created xsi:type="dcterms:W3CDTF">2006-08-16T00:00:00Z</dcterms:created>
  <dcterms:modified xsi:type="dcterms:W3CDTF">2026-04-22T12:20:11Z</dcterms:modified>
  <dc:identifier>DAG5sZF86FE</dc:identifier>
</cp:coreProperties>
</file>